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handoutMasterIdLst>
    <p:handoutMasterId r:id="rId32"/>
  </p:handoutMasterIdLst>
  <p:sldIdLst>
    <p:sldId id="392" r:id="rId5"/>
    <p:sldId id="307" r:id="rId6"/>
    <p:sldId id="308" r:id="rId7"/>
    <p:sldId id="365" r:id="rId8"/>
    <p:sldId id="309" r:id="rId9"/>
    <p:sldId id="370" r:id="rId10"/>
    <p:sldId id="387" r:id="rId11"/>
    <p:sldId id="558" r:id="rId12"/>
    <p:sldId id="381" r:id="rId13"/>
    <p:sldId id="393" r:id="rId14"/>
    <p:sldId id="382" r:id="rId15"/>
    <p:sldId id="310" r:id="rId16"/>
    <p:sldId id="391" r:id="rId17"/>
    <p:sldId id="375" r:id="rId18"/>
    <p:sldId id="367" r:id="rId19"/>
    <p:sldId id="338" r:id="rId20"/>
    <p:sldId id="394" r:id="rId21"/>
    <p:sldId id="366" r:id="rId22"/>
    <p:sldId id="557" r:id="rId23"/>
    <p:sldId id="342" r:id="rId24"/>
    <p:sldId id="374" r:id="rId25"/>
    <p:sldId id="376" r:id="rId26"/>
    <p:sldId id="395" r:id="rId27"/>
    <p:sldId id="385" r:id="rId28"/>
    <p:sldId id="337" r:id="rId29"/>
    <p:sldId id="336" r:id="rId30"/>
  </p:sldIdLst>
  <p:sldSz cx="12192000" cy="6858000"/>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672">
          <p15:clr>
            <a:srgbClr val="A4A3A4"/>
          </p15:clr>
        </p15:guide>
        <p15:guide id="2" pos="448">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005"/>
    <a:srgbClr val="003175"/>
    <a:srgbClr val="FF0000"/>
    <a:srgbClr val="5DBA3E"/>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0682CC-5770-451E-AA76-F7E13DBDE364}" v="5" dt="2022-01-18T19:42:16.2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39" autoAdjust="0"/>
    <p:restoredTop sz="61501" autoAdjust="0"/>
  </p:normalViewPr>
  <p:slideViewPr>
    <p:cSldViewPr>
      <p:cViewPr varScale="1">
        <p:scale>
          <a:sx n="68" d="100"/>
          <a:sy n="68" d="100"/>
        </p:scale>
        <p:origin x="2208" y="90"/>
      </p:cViewPr>
      <p:guideLst>
        <p:guide orient="horz" pos="672"/>
        <p:guide pos="44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244"/>
    </p:cViewPr>
  </p:sorterViewPr>
  <p:notesViewPr>
    <p:cSldViewPr>
      <p:cViewPr varScale="1">
        <p:scale>
          <a:sx n="84" d="100"/>
          <a:sy n="84" d="100"/>
        </p:scale>
        <p:origin x="-3168" y="-6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ssy Ruff" userId="2fedf697-c7c4-47e5-81d4-5bd69038a8f8" providerId="ADAL" clId="{13EF2884-7055-4F82-8CBE-C5EA0A836A07}"/>
    <pc:docChg chg="undo custSel modSld modMainMaster">
      <pc:chgData name="Missy Ruff" userId="2fedf697-c7c4-47e5-81d4-5bd69038a8f8" providerId="ADAL" clId="{13EF2884-7055-4F82-8CBE-C5EA0A836A07}" dt="2021-02-09T17:57:22.990" v="752" actId="20577"/>
      <pc:docMkLst>
        <pc:docMk/>
      </pc:docMkLst>
      <pc:sldChg chg="modSp mod">
        <pc:chgData name="Missy Ruff" userId="2fedf697-c7c4-47e5-81d4-5bd69038a8f8" providerId="ADAL" clId="{13EF2884-7055-4F82-8CBE-C5EA0A836A07}" dt="2021-01-15T22:55:52.208" v="3" actId="6549"/>
        <pc:sldMkLst>
          <pc:docMk/>
          <pc:sldMk cId="0" sldId="307"/>
        </pc:sldMkLst>
        <pc:spChg chg="mod">
          <ac:chgData name="Missy Ruff" userId="2fedf697-c7c4-47e5-81d4-5bd69038a8f8" providerId="ADAL" clId="{13EF2884-7055-4F82-8CBE-C5EA0A836A07}" dt="2021-01-15T22:55:52.208" v="3" actId="6549"/>
          <ac:spMkLst>
            <pc:docMk/>
            <pc:sldMk cId="0" sldId="307"/>
            <ac:spMk id="10243" creationId="{C1E6DD11-165F-451E-B1C5-32B6E0B39087}"/>
          </ac:spMkLst>
        </pc:spChg>
      </pc:sldChg>
      <pc:sldChg chg="modNotesTx">
        <pc:chgData name="Missy Ruff" userId="2fedf697-c7c4-47e5-81d4-5bd69038a8f8" providerId="ADAL" clId="{13EF2884-7055-4F82-8CBE-C5EA0A836A07}" dt="2021-01-15T22:56:31.735" v="5" actId="20577"/>
        <pc:sldMkLst>
          <pc:docMk/>
          <pc:sldMk cId="0" sldId="308"/>
        </pc:sldMkLst>
      </pc:sldChg>
      <pc:sldChg chg="modNotesTx">
        <pc:chgData name="Missy Ruff" userId="2fedf697-c7c4-47e5-81d4-5bd69038a8f8" providerId="ADAL" clId="{13EF2884-7055-4F82-8CBE-C5EA0A836A07}" dt="2021-01-15T22:58:02.250" v="7"/>
        <pc:sldMkLst>
          <pc:docMk/>
          <pc:sldMk cId="0" sldId="309"/>
        </pc:sldMkLst>
      </pc:sldChg>
      <pc:sldChg chg="addSp delSp modSp mod modNotes modNotesTx">
        <pc:chgData name="Missy Ruff" userId="2fedf697-c7c4-47e5-81d4-5bd69038a8f8" providerId="ADAL" clId="{13EF2884-7055-4F82-8CBE-C5EA0A836A07}" dt="2021-01-20T19:46:57.705" v="746" actId="6549"/>
        <pc:sldMkLst>
          <pc:docMk/>
          <pc:sldMk cId="0" sldId="310"/>
        </pc:sldMkLst>
        <pc:spChg chg="mod ord">
          <ac:chgData name="Missy Ruff" userId="2fedf697-c7c4-47e5-81d4-5bd69038a8f8" providerId="ADAL" clId="{13EF2884-7055-4F82-8CBE-C5EA0A836A07}" dt="2021-01-20T16:16:35.243" v="265" actId="20577"/>
          <ac:spMkLst>
            <pc:docMk/>
            <pc:sldMk cId="0" sldId="310"/>
            <ac:spMk id="2" creationId="{AC5BDF5A-C50D-4150-9991-10E5C23435AC}"/>
          </ac:spMkLst>
        </pc:spChg>
        <pc:spChg chg="mod">
          <ac:chgData name="Missy Ruff" userId="2fedf697-c7c4-47e5-81d4-5bd69038a8f8" providerId="ADAL" clId="{13EF2884-7055-4F82-8CBE-C5EA0A836A07}" dt="2021-01-20T19:41:13.732" v="642" actId="1038"/>
          <ac:spMkLst>
            <pc:docMk/>
            <pc:sldMk cId="0" sldId="310"/>
            <ac:spMk id="9" creationId="{62F0C4CA-289F-439C-9ADD-76DD58409CFC}"/>
          </ac:spMkLst>
        </pc:spChg>
        <pc:spChg chg="mod ord">
          <ac:chgData name="Missy Ruff" userId="2fedf697-c7c4-47e5-81d4-5bd69038a8f8" providerId="ADAL" clId="{13EF2884-7055-4F82-8CBE-C5EA0A836A07}" dt="2021-01-20T19:42:09.055" v="656"/>
          <ac:spMkLst>
            <pc:docMk/>
            <pc:sldMk cId="0" sldId="310"/>
            <ac:spMk id="10" creationId="{0899CA1A-BA8C-4D46-A52A-6FF14BB13018}"/>
          </ac:spMkLst>
        </pc:spChg>
        <pc:spChg chg="mod">
          <ac:chgData name="Missy Ruff" userId="2fedf697-c7c4-47e5-81d4-5bd69038a8f8" providerId="ADAL" clId="{13EF2884-7055-4F82-8CBE-C5EA0A836A07}" dt="2021-01-20T19:40:48.174" v="575" actId="1038"/>
          <ac:spMkLst>
            <pc:docMk/>
            <pc:sldMk cId="0" sldId="310"/>
            <ac:spMk id="11" creationId="{7D9D16AF-708C-41FE-B0C6-72F457C1D1DB}"/>
          </ac:spMkLst>
        </pc:spChg>
        <pc:spChg chg="add mod">
          <ac:chgData name="Missy Ruff" userId="2fedf697-c7c4-47e5-81d4-5bd69038a8f8" providerId="ADAL" clId="{13EF2884-7055-4F82-8CBE-C5EA0A836A07}" dt="2021-01-20T19:42:40.172" v="702" actId="207"/>
          <ac:spMkLst>
            <pc:docMk/>
            <pc:sldMk cId="0" sldId="310"/>
            <ac:spMk id="14" creationId="{7B839FBC-AEB2-48BB-B089-8D9751F36624}"/>
          </ac:spMkLst>
        </pc:spChg>
        <pc:spChg chg="mod">
          <ac:chgData name="Missy Ruff" userId="2fedf697-c7c4-47e5-81d4-5bd69038a8f8" providerId="ADAL" clId="{13EF2884-7055-4F82-8CBE-C5EA0A836A07}" dt="2021-01-20T19:46:49.229" v="745" actId="1036"/>
          <ac:spMkLst>
            <pc:docMk/>
            <pc:sldMk cId="0" sldId="310"/>
            <ac:spMk id="30723" creationId="{35EC5289-5C75-4E3F-AAD3-5F245D91F8BF}"/>
          </ac:spMkLst>
        </pc:spChg>
        <pc:picChg chg="del">
          <ac:chgData name="Missy Ruff" userId="2fedf697-c7c4-47e5-81d4-5bd69038a8f8" providerId="ADAL" clId="{13EF2884-7055-4F82-8CBE-C5EA0A836A07}" dt="2021-01-20T16:13:40.836" v="177" actId="478"/>
          <ac:picMkLst>
            <pc:docMk/>
            <pc:sldMk cId="0" sldId="310"/>
            <ac:picMk id="7" creationId="{ED3B7BB4-74C9-4609-8B53-4E497A178BB2}"/>
          </ac:picMkLst>
        </pc:picChg>
        <pc:picChg chg="del">
          <ac:chgData name="Missy Ruff" userId="2fedf697-c7c4-47e5-81d4-5bd69038a8f8" providerId="ADAL" clId="{13EF2884-7055-4F82-8CBE-C5EA0A836A07}" dt="2021-01-20T16:14:59.236" v="219" actId="478"/>
          <ac:picMkLst>
            <pc:docMk/>
            <pc:sldMk cId="0" sldId="310"/>
            <ac:picMk id="8" creationId="{1DB59D11-1DD7-41D5-B736-090E03EC7294}"/>
          </ac:picMkLst>
        </pc:picChg>
        <pc:picChg chg="add mod ord modCrop">
          <ac:chgData name="Missy Ruff" userId="2fedf697-c7c4-47e5-81d4-5bd69038a8f8" providerId="ADAL" clId="{13EF2884-7055-4F82-8CBE-C5EA0A836A07}" dt="2021-01-20T19:40:20.407" v="542" actId="208"/>
          <ac:picMkLst>
            <pc:docMk/>
            <pc:sldMk cId="0" sldId="310"/>
            <ac:picMk id="12" creationId="{E388CA06-0277-4513-9E0D-018FCC9E89F4}"/>
          </ac:picMkLst>
        </pc:picChg>
        <pc:picChg chg="add mod ord modCrop">
          <ac:chgData name="Missy Ruff" userId="2fedf697-c7c4-47e5-81d4-5bd69038a8f8" providerId="ADAL" clId="{13EF2884-7055-4F82-8CBE-C5EA0A836A07}" dt="2021-01-20T19:40:20.407" v="542" actId="208"/>
          <ac:picMkLst>
            <pc:docMk/>
            <pc:sldMk cId="0" sldId="310"/>
            <ac:picMk id="13" creationId="{2E8CB64B-EA59-4947-96B0-CF091EDD8CAB}"/>
          </ac:picMkLst>
        </pc:picChg>
        <pc:picChg chg="mod">
          <ac:chgData name="Missy Ruff" userId="2fedf697-c7c4-47e5-81d4-5bd69038a8f8" providerId="ADAL" clId="{13EF2884-7055-4F82-8CBE-C5EA0A836A07}" dt="2021-01-20T19:40:20.407" v="542" actId="208"/>
          <ac:picMkLst>
            <pc:docMk/>
            <pc:sldMk cId="0" sldId="310"/>
            <ac:picMk id="30724" creationId="{9AE5C25C-9B60-46D0-A424-A33ACE28F5B2}"/>
          </ac:picMkLst>
        </pc:picChg>
        <pc:picChg chg="mod">
          <ac:chgData name="Missy Ruff" userId="2fedf697-c7c4-47e5-81d4-5bd69038a8f8" providerId="ADAL" clId="{13EF2884-7055-4F82-8CBE-C5EA0A836A07}" dt="2021-01-20T19:40:20.407" v="542" actId="208"/>
          <ac:picMkLst>
            <pc:docMk/>
            <pc:sldMk cId="0" sldId="310"/>
            <ac:picMk id="30726" creationId="{D7958667-26C5-4770-9D57-44DC0B96BEE5}"/>
          </ac:picMkLst>
        </pc:picChg>
      </pc:sldChg>
      <pc:sldChg chg="modNotesTx">
        <pc:chgData name="Missy Ruff" userId="2fedf697-c7c4-47e5-81d4-5bd69038a8f8" providerId="ADAL" clId="{13EF2884-7055-4F82-8CBE-C5EA0A836A07}" dt="2021-01-25T22:20:21.854" v="750" actId="6549"/>
        <pc:sldMkLst>
          <pc:docMk/>
          <pc:sldMk cId="0" sldId="338"/>
        </pc:sldMkLst>
      </pc:sldChg>
      <pc:sldChg chg="modNotesTx">
        <pc:chgData name="Missy Ruff" userId="2fedf697-c7c4-47e5-81d4-5bd69038a8f8" providerId="ADAL" clId="{13EF2884-7055-4F82-8CBE-C5EA0A836A07}" dt="2021-01-15T22:57:00.861" v="6"/>
        <pc:sldMkLst>
          <pc:docMk/>
          <pc:sldMk cId="0" sldId="365"/>
        </pc:sldMkLst>
      </pc:sldChg>
      <pc:sldChg chg="modNotesTx">
        <pc:chgData name="Missy Ruff" userId="2fedf697-c7c4-47e5-81d4-5bd69038a8f8" providerId="ADAL" clId="{13EF2884-7055-4F82-8CBE-C5EA0A836A07}" dt="2021-01-20T19:49:54.245" v="749"/>
        <pc:sldMkLst>
          <pc:docMk/>
          <pc:sldMk cId="0" sldId="367"/>
        </pc:sldMkLst>
      </pc:sldChg>
      <pc:sldChg chg="modNotesTx">
        <pc:chgData name="Missy Ruff" userId="2fedf697-c7c4-47e5-81d4-5bd69038a8f8" providerId="ADAL" clId="{13EF2884-7055-4F82-8CBE-C5EA0A836A07}" dt="2021-01-20T19:49:09.594" v="748"/>
        <pc:sldMkLst>
          <pc:docMk/>
          <pc:sldMk cId="0" sldId="375"/>
        </pc:sldMkLst>
      </pc:sldChg>
      <pc:sldChg chg="modNotesTx">
        <pc:chgData name="Missy Ruff" userId="2fedf697-c7c4-47e5-81d4-5bd69038a8f8" providerId="ADAL" clId="{13EF2884-7055-4F82-8CBE-C5EA0A836A07}" dt="2021-01-20T14:55:45.740" v="27"/>
        <pc:sldMkLst>
          <pc:docMk/>
          <pc:sldMk cId="0" sldId="381"/>
        </pc:sldMkLst>
      </pc:sldChg>
      <pc:sldChg chg="modSp mod modNotesTx">
        <pc:chgData name="Missy Ruff" userId="2fedf697-c7c4-47e5-81d4-5bd69038a8f8" providerId="ADAL" clId="{13EF2884-7055-4F82-8CBE-C5EA0A836A07}" dt="2021-02-09T17:57:22.990" v="752" actId="20577"/>
        <pc:sldMkLst>
          <pc:docMk/>
          <pc:sldMk cId="0" sldId="382"/>
        </pc:sldMkLst>
        <pc:spChg chg="mod">
          <ac:chgData name="Missy Ruff" userId="2fedf697-c7c4-47e5-81d4-5bd69038a8f8" providerId="ADAL" clId="{13EF2884-7055-4F82-8CBE-C5EA0A836A07}" dt="2021-02-09T17:57:22.990" v="752" actId="20577"/>
          <ac:spMkLst>
            <pc:docMk/>
            <pc:sldMk cId="0" sldId="382"/>
            <ac:spMk id="28675" creationId="{EDCB3514-FDD2-40FB-A30E-4474BDEEB678}"/>
          </ac:spMkLst>
        </pc:spChg>
      </pc:sldChg>
      <pc:sldChg chg="modNotesTx">
        <pc:chgData name="Missy Ruff" userId="2fedf697-c7c4-47e5-81d4-5bd69038a8f8" providerId="ADAL" clId="{13EF2884-7055-4F82-8CBE-C5EA0A836A07}" dt="2021-01-15T22:58:52.891" v="8"/>
        <pc:sldMkLst>
          <pc:docMk/>
          <pc:sldMk cId="0" sldId="387"/>
        </pc:sldMkLst>
      </pc:sldChg>
      <pc:sldChg chg="modNotesTx">
        <pc:chgData name="Missy Ruff" userId="2fedf697-c7c4-47e5-81d4-5bd69038a8f8" providerId="ADAL" clId="{13EF2884-7055-4F82-8CBE-C5EA0A836A07}" dt="2021-01-20T19:48:05.481" v="747"/>
        <pc:sldMkLst>
          <pc:docMk/>
          <pc:sldMk cId="0" sldId="391"/>
        </pc:sldMkLst>
      </pc:sldChg>
      <pc:sldChg chg="setBg">
        <pc:chgData name="Missy Ruff" userId="2fedf697-c7c4-47e5-81d4-5bd69038a8f8" providerId="ADAL" clId="{13EF2884-7055-4F82-8CBE-C5EA0A836A07}" dt="2021-01-15T22:55:27.842" v="2"/>
        <pc:sldMkLst>
          <pc:docMk/>
          <pc:sldMk cId="0" sldId="392"/>
        </pc:sldMkLst>
      </pc:sldChg>
      <pc:sldChg chg="modNotes modNotesTx">
        <pc:chgData name="Missy Ruff" userId="2fedf697-c7c4-47e5-81d4-5bd69038a8f8" providerId="ADAL" clId="{13EF2884-7055-4F82-8CBE-C5EA0A836A07}" dt="2021-01-20T15:14:24.278" v="99" actId="27636"/>
        <pc:sldMkLst>
          <pc:docMk/>
          <pc:sldMk cId="0" sldId="393"/>
        </pc:sldMkLst>
      </pc:sldChg>
      <pc:sldChg chg="modNotesTx">
        <pc:chgData name="Missy Ruff" userId="2fedf697-c7c4-47e5-81d4-5bd69038a8f8" providerId="ADAL" clId="{13EF2884-7055-4F82-8CBE-C5EA0A836A07}" dt="2021-01-15T22:59:34.103" v="18" actId="20577"/>
        <pc:sldMkLst>
          <pc:docMk/>
          <pc:sldMk cId="0" sldId="558"/>
        </pc:sldMkLst>
      </pc:sldChg>
      <pc:sldMasterChg chg="setBg modSldLayout">
        <pc:chgData name="Missy Ruff" userId="2fedf697-c7c4-47e5-81d4-5bd69038a8f8" providerId="ADAL" clId="{13EF2884-7055-4F82-8CBE-C5EA0A836A07}" dt="2021-01-15T22:55:27.842" v="2"/>
        <pc:sldMasterMkLst>
          <pc:docMk/>
          <pc:sldMasterMk cId="0" sldId="2147483648"/>
        </pc:sldMasterMkLst>
        <pc:sldLayoutChg chg="setBg">
          <pc:chgData name="Missy Ruff" userId="2fedf697-c7c4-47e5-81d4-5bd69038a8f8" providerId="ADAL" clId="{13EF2884-7055-4F82-8CBE-C5EA0A836A07}" dt="2021-01-15T22:55:27.842" v="2"/>
          <pc:sldLayoutMkLst>
            <pc:docMk/>
            <pc:sldMasterMk cId="0" sldId="2147483648"/>
            <pc:sldLayoutMk cId="704541827" sldId="2147484601"/>
          </pc:sldLayoutMkLst>
        </pc:sldLayoutChg>
        <pc:sldLayoutChg chg="setBg">
          <pc:chgData name="Missy Ruff" userId="2fedf697-c7c4-47e5-81d4-5bd69038a8f8" providerId="ADAL" clId="{13EF2884-7055-4F82-8CBE-C5EA0A836A07}" dt="2021-01-15T22:55:27.842" v="2"/>
          <pc:sldLayoutMkLst>
            <pc:docMk/>
            <pc:sldMasterMk cId="0" sldId="2147483648"/>
            <pc:sldLayoutMk cId="35144925" sldId="2147484602"/>
          </pc:sldLayoutMkLst>
        </pc:sldLayoutChg>
        <pc:sldLayoutChg chg="setBg">
          <pc:chgData name="Missy Ruff" userId="2fedf697-c7c4-47e5-81d4-5bd69038a8f8" providerId="ADAL" clId="{13EF2884-7055-4F82-8CBE-C5EA0A836A07}" dt="2021-01-15T22:55:27.842" v="2"/>
          <pc:sldLayoutMkLst>
            <pc:docMk/>
            <pc:sldMasterMk cId="0" sldId="2147483648"/>
            <pc:sldLayoutMk cId="2282965724" sldId="2147484603"/>
          </pc:sldLayoutMkLst>
        </pc:sldLayoutChg>
        <pc:sldLayoutChg chg="setBg">
          <pc:chgData name="Missy Ruff" userId="2fedf697-c7c4-47e5-81d4-5bd69038a8f8" providerId="ADAL" clId="{13EF2884-7055-4F82-8CBE-C5EA0A836A07}" dt="2021-01-15T22:55:27.842" v="2"/>
          <pc:sldLayoutMkLst>
            <pc:docMk/>
            <pc:sldMasterMk cId="0" sldId="2147483648"/>
            <pc:sldLayoutMk cId="570104360" sldId="2147484604"/>
          </pc:sldLayoutMkLst>
        </pc:sldLayoutChg>
      </pc:sldMasterChg>
    </pc:docChg>
  </pc:docChgLst>
  <pc:docChgLst>
    <pc:chgData name="Missy Ruff" userId="2fedf697-c7c4-47e5-81d4-5bd69038a8f8" providerId="ADAL" clId="{BC0682CC-5770-451E-AA76-F7E13DBDE364}"/>
    <pc:docChg chg="modSld">
      <pc:chgData name="Missy Ruff" userId="2fedf697-c7c4-47e5-81d4-5bd69038a8f8" providerId="ADAL" clId="{BC0682CC-5770-451E-AA76-F7E13DBDE364}" dt="2022-01-18T19:42:16.272" v="10" actId="12789"/>
      <pc:docMkLst>
        <pc:docMk/>
      </pc:docMkLst>
      <pc:sldChg chg="addSp delSp modSp mod">
        <pc:chgData name="Missy Ruff" userId="2fedf697-c7c4-47e5-81d4-5bd69038a8f8" providerId="ADAL" clId="{BC0682CC-5770-451E-AA76-F7E13DBDE364}" dt="2022-01-18T19:42:16.272" v="10" actId="12789"/>
        <pc:sldMkLst>
          <pc:docMk/>
          <pc:sldMk cId="0" sldId="385"/>
        </pc:sldMkLst>
        <pc:picChg chg="add mod">
          <ac:chgData name="Missy Ruff" userId="2fedf697-c7c4-47e5-81d4-5bd69038a8f8" providerId="ADAL" clId="{BC0682CC-5770-451E-AA76-F7E13DBDE364}" dt="2022-01-18T19:42:16.272" v="10" actId="12789"/>
          <ac:picMkLst>
            <pc:docMk/>
            <pc:sldMk cId="0" sldId="385"/>
            <ac:picMk id="4" creationId="{B27A91D8-8352-4984-ACE2-98F368C68241}"/>
          </ac:picMkLst>
        </pc:picChg>
        <pc:picChg chg="del">
          <ac:chgData name="Missy Ruff" userId="2fedf697-c7c4-47e5-81d4-5bd69038a8f8" providerId="ADAL" clId="{BC0682CC-5770-451E-AA76-F7E13DBDE364}" dt="2022-01-18T19:41:20.028" v="0" actId="478"/>
          <ac:picMkLst>
            <pc:docMk/>
            <pc:sldMk cId="0" sldId="385"/>
            <ac:picMk id="51205" creationId="{39F3D5C0-75E0-4B46-90DF-1ADAF8FA38B7}"/>
          </ac:picMkLst>
        </pc:picChg>
        <pc:picChg chg="mod">
          <ac:chgData name="Missy Ruff" userId="2fedf697-c7c4-47e5-81d4-5bd69038a8f8" providerId="ADAL" clId="{BC0682CC-5770-451E-AA76-F7E13DBDE364}" dt="2022-01-18T19:42:16.272" v="10" actId="12789"/>
          <ac:picMkLst>
            <pc:docMk/>
            <pc:sldMk cId="0" sldId="385"/>
            <ac:picMk id="51206" creationId="{E6DE3CEE-FBF6-4894-BE12-5CA00A2AEA0B}"/>
          </ac:picMkLst>
        </pc:picChg>
        <pc:picChg chg="mod">
          <ac:chgData name="Missy Ruff" userId="2fedf697-c7c4-47e5-81d4-5bd69038a8f8" providerId="ADAL" clId="{BC0682CC-5770-451E-AA76-F7E13DBDE364}" dt="2022-01-18T19:42:16.272" v="10" actId="12789"/>
          <ac:picMkLst>
            <pc:docMk/>
            <pc:sldMk cId="0" sldId="385"/>
            <ac:picMk id="51207" creationId="{7BA61BB8-DD6A-4316-89BF-A63E9200D13C}"/>
          </ac:picMkLst>
        </pc:picChg>
      </pc:sldChg>
    </pc:docChg>
  </pc:docChgLst>
  <pc:docChgLst>
    <pc:chgData name="Missy Ruff" userId="2fedf697-c7c4-47e5-81d4-5bd69038a8f8" providerId="ADAL" clId="{9A70F8DD-E204-4AD7-96C3-DAF3564D7C37}"/>
    <pc:docChg chg="modSld">
      <pc:chgData name="Missy Ruff" userId="2fedf697-c7c4-47e5-81d4-5bd69038a8f8" providerId="ADAL" clId="{9A70F8DD-E204-4AD7-96C3-DAF3564D7C37}" dt="2021-10-28T20:36:10.667" v="124" actId="1036"/>
      <pc:docMkLst>
        <pc:docMk/>
      </pc:docMkLst>
      <pc:sldChg chg="modSp mod">
        <pc:chgData name="Missy Ruff" userId="2fedf697-c7c4-47e5-81d4-5bd69038a8f8" providerId="ADAL" clId="{9A70F8DD-E204-4AD7-96C3-DAF3564D7C37}" dt="2021-10-28T20:36:10.667" v="124" actId="1036"/>
        <pc:sldMkLst>
          <pc:docMk/>
          <pc:sldMk cId="0" sldId="310"/>
        </pc:sldMkLst>
        <pc:spChg chg="mod">
          <ac:chgData name="Missy Ruff" userId="2fedf697-c7c4-47e5-81d4-5bd69038a8f8" providerId="ADAL" clId="{9A70F8DD-E204-4AD7-96C3-DAF3564D7C37}" dt="2021-10-28T20:35:53.426" v="98" actId="1036"/>
          <ac:spMkLst>
            <pc:docMk/>
            <pc:sldMk cId="0" sldId="310"/>
            <ac:spMk id="9" creationId="{62F0C4CA-289F-439C-9ADD-76DD58409CFC}"/>
          </ac:spMkLst>
        </pc:spChg>
        <pc:spChg chg="mod">
          <ac:chgData name="Missy Ruff" userId="2fedf697-c7c4-47e5-81d4-5bd69038a8f8" providerId="ADAL" clId="{9A70F8DD-E204-4AD7-96C3-DAF3564D7C37}" dt="2021-10-28T20:36:02.156" v="110" actId="1035"/>
          <ac:spMkLst>
            <pc:docMk/>
            <pc:sldMk cId="0" sldId="310"/>
            <ac:spMk id="10" creationId="{0899CA1A-BA8C-4D46-A52A-6FF14BB13018}"/>
          </ac:spMkLst>
        </pc:spChg>
        <pc:spChg chg="mod">
          <ac:chgData name="Missy Ruff" userId="2fedf697-c7c4-47e5-81d4-5bd69038a8f8" providerId="ADAL" clId="{9A70F8DD-E204-4AD7-96C3-DAF3564D7C37}" dt="2021-10-28T20:35:47.737" v="85" actId="1036"/>
          <ac:spMkLst>
            <pc:docMk/>
            <pc:sldMk cId="0" sldId="310"/>
            <ac:spMk id="11" creationId="{7D9D16AF-708C-41FE-B0C6-72F457C1D1DB}"/>
          </ac:spMkLst>
        </pc:spChg>
        <pc:spChg chg="mod">
          <ac:chgData name="Missy Ruff" userId="2fedf697-c7c4-47e5-81d4-5bd69038a8f8" providerId="ADAL" clId="{9A70F8DD-E204-4AD7-96C3-DAF3564D7C37}" dt="2021-10-28T20:36:10.667" v="124" actId="1036"/>
          <ac:spMkLst>
            <pc:docMk/>
            <pc:sldMk cId="0" sldId="310"/>
            <ac:spMk id="14" creationId="{7B839FBC-AEB2-48BB-B089-8D9751F36624}"/>
          </ac:spMkLst>
        </pc:spChg>
      </pc:sldChg>
      <pc:sldChg chg="modSp mod">
        <pc:chgData name="Missy Ruff" userId="2fedf697-c7c4-47e5-81d4-5bd69038a8f8" providerId="ADAL" clId="{9A70F8DD-E204-4AD7-96C3-DAF3564D7C37}" dt="2021-10-22T15:58:06.773" v="2" actId="20577"/>
        <pc:sldMkLst>
          <pc:docMk/>
          <pc:sldMk cId="0" sldId="338"/>
        </pc:sldMkLst>
        <pc:spChg chg="mod">
          <ac:chgData name="Missy Ruff" userId="2fedf697-c7c4-47e5-81d4-5bd69038a8f8" providerId="ADAL" clId="{9A70F8DD-E204-4AD7-96C3-DAF3564D7C37}" dt="2021-10-22T15:58:06.773" v="2" actId="20577"/>
          <ac:spMkLst>
            <pc:docMk/>
            <pc:sldMk cId="0" sldId="338"/>
            <ac:spMk id="38914" creationId="{85698F9D-A73D-425D-A941-BB51EE0E411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064FD8C-67CF-4915-A634-5EBF11080AA1}"/>
              </a:ext>
            </a:extLst>
          </p:cNvPr>
          <p:cNvSpPr>
            <a:spLocks noGrp="1"/>
          </p:cNvSpPr>
          <p:nvPr>
            <p:ph type="hdr" sz="quarter"/>
          </p:nvPr>
        </p:nvSpPr>
        <p:spPr>
          <a:xfrm>
            <a:off x="0" y="0"/>
            <a:ext cx="3038475" cy="465138"/>
          </a:xfrm>
          <a:prstGeom prst="rect">
            <a:avLst/>
          </a:prstGeom>
        </p:spPr>
        <p:txBody>
          <a:bodyPr vert="horz" lIns="91431" tIns="45716" rIns="91431" bIns="45716" rtlCol="0"/>
          <a:lstStyle>
            <a:lvl1pPr algn="l" eaLnBrk="1" hangingPunct="1">
              <a:defRPr sz="1200">
                <a:latin typeface="Arial" charset="0"/>
                <a:ea typeface="ＭＳ Ｐゴシック" pitchFamily="34" charset="-128"/>
                <a:cs typeface="+mn-cs"/>
              </a:defRPr>
            </a:lvl1pPr>
          </a:lstStyle>
          <a:p>
            <a:pPr>
              <a:defRPr/>
            </a:pPr>
            <a:endParaRPr lang="en-US"/>
          </a:p>
        </p:txBody>
      </p:sp>
      <p:sp>
        <p:nvSpPr>
          <p:cNvPr id="3" name="Date Placeholder 2">
            <a:extLst>
              <a:ext uri="{FF2B5EF4-FFF2-40B4-BE49-F238E27FC236}">
                <a16:creationId xmlns:a16="http://schemas.microsoft.com/office/drawing/2014/main" id="{41E0F854-CCD3-4885-9BCE-6F6C353DCF3F}"/>
              </a:ext>
            </a:extLst>
          </p:cNvPr>
          <p:cNvSpPr>
            <a:spLocks noGrp="1"/>
          </p:cNvSpPr>
          <p:nvPr>
            <p:ph type="dt" sz="quarter" idx="1"/>
          </p:nvPr>
        </p:nvSpPr>
        <p:spPr>
          <a:xfrm>
            <a:off x="3970338" y="0"/>
            <a:ext cx="3038475" cy="465138"/>
          </a:xfrm>
          <a:prstGeom prst="rect">
            <a:avLst/>
          </a:prstGeom>
        </p:spPr>
        <p:txBody>
          <a:bodyPr vert="horz" wrap="square" lIns="91431" tIns="45716" rIns="91431" bIns="45716" numCol="1" anchor="t" anchorCtr="0" compatLnSpc="1">
            <a:prstTxWarp prst="textNoShape">
              <a:avLst/>
            </a:prstTxWarp>
          </a:bodyPr>
          <a:lstStyle>
            <a:lvl1pPr algn="r" eaLnBrk="1" hangingPunct="1">
              <a:defRPr sz="1200">
                <a:latin typeface="Arial" charset="0"/>
                <a:cs typeface="+mn-cs"/>
              </a:defRPr>
            </a:lvl1pPr>
          </a:lstStyle>
          <a:p>
            <a:pPr>
              <a:defRPr/>
            </a:pPr>
            <a:fld id="{AF3A9B03-EC5F-48EB-993B-A35FDB71C743}" type="datetimeFigureOut">
              <a:rPr lang="en-US"/>
              <a:pPr>
                <a:defRPr/>
              </a:pPr>
              <a:t>1/18/2022</a:t>
            </a:fld>
            <a:endParaRPr lang="en-US"/>
          </a:p>
        </p:txBody>
      </p:sp>
      <p:sp>
        <p:nvSpPr>
          <p:cNvPr id="4" name="Footer Placeholder 3">
            <a:extLst>
              <a:ext uri="{FF2B5EF4-FFF2-40B4-BE49-F238E27FC236}">
                <a16:creationId xmlns:a16="http://schemas.microsoft.com/office/drawing/2014/main" id="{C01AAAEF-D4CB-4D6A-B023-F60C40D8EFAA}"/>
              </a:ext>
            </a:extLst>
          </p:cNvPr>
          <p:cNvSpPr>
            <a:spLocks noGrp="1"/>
          </p:cNvSpPr>
          <p:nvPr>
            <p:ph type="ftr" sz="quarter" idx="2"/>
          </p:nvPr>
        </p:nvSpPr>
        <p:spPr>
          <a:xfrm>
            <a:off x="0" y="8829675"/>
            <a:ext cx="3038475" cy="465138"/>
          </a:xfrm>
          <a:prstGeom prst="rect">
            <a:avLst/>
          </a:prstGeom>
        </p:spPr>
        <p:txBody>
          <a:bodyPr vert="horz" lIns="91431" tIns="45716" rIns="91431" bIns="45716" rtlCol="0" anchor="b"/>
          <a:lstStyle>
            <a:lvl1pPr algn="l" eaLnBrk="1" hangingPunct="1">
              <a:defRPr sz="1200">
                <a:latin typeface="Arial" charset="0"/>
                <a:ea typeface="ＭＳ Ｐゴシック" pitchFamily="34" charset="-128"/>
                <a:cs typeface="+mn-cs"/>
              </a:defRPr>
            </a:lvl1pPr>
          </a:lstStyle>
          <a:p>
            <a:pPr>
              <a:defRPr/>
            </a:pPr>
            <a:endParaRPr lang="en-US"/>
          </a:p>
        </p:txBody>
      </p:sp>
      <p:sp>
        <p:nvSpPr>
          <p:cNvPr id="5" name="Slide Number Placeholder 4">
            <a:extLst>
              <a:ext uri="{FF2B5EF4-FFF2-40B4-BE49-F238E27FC236}">
                <a16:creationId xmlns:a16="http://schemas.microsoft.com/office/drawing/2014/main" id="{F9A0ED3B-4919-44C3-B7F7-1AB50C575E31}"/>
              </a:ext>
            </a:extLst>
          </p:cNvPr>
          <p:cNvSpPr>
            <a:spLocks noGrp="1"/>
          </p:cNvSpPr>
          <p:nvPr>
            <p:ph type="sldNum" sz="quarter" idx="3"/>
          </p:nvPr>
        </p:nvSpPr>
        <p:spPr>
          <a:xfrm>
            <a:off x="3970338" y="8829675"/>
            <a:ext cx="3038475" cy="465138"/>
          </a:xfrm>
          <a:prstGeom prst="rect">
            <a:avLst/>
          </a:prstGeom>
        </p:spPr>
        <p:txBody>
          <a:bodyPr vert="horz" wrap="square" lIns="91431" tIns="45716" rIns="91431" bIns="45716" numCol="1" anchor="b" anchorCtr="0" compatLnSpc="1">
            <a:prstTxWarp prst="textNoShape">
              <a:avLst/>
            </a:prstTxWarp>
          </a:bodyPr>
          <a:lstStyle>
            <a:lvl1pPr algn="r" eaLnBrk="1" hangingPunct="1">
              <a:defRPr sz="1200">
                <a:cs typeface="Arial" panose="020B0604020202020204" pitchFamily="34" charset="0"/>
              </a:defRPr>
            </a:lvl1pPr>
          </a:lstStyle>
          <a:p>
            <a:pPr>
              <a:defRPr/>
            </a:pPr>
            <a:fld id="{118A030D-0393-4975-B5C6-C2B7734EAD58}"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6A6EDBB-0E86-4A7E-BC54-DD109B5A9F92}"/>
              </a:ext>
            </a:extLst>
          </p:cNvPr>
          <p:cNvSpPr>
            <a:spLocks noGrp="1"/>
          </p:cNvSpPr>
          <p:nvPr>
            <p:ph type="hdr" sz="quarter"/>
          </p:nvPr>
        </p:nvSpPr>
        <p:spPr>
          <a:xfrm>
            <a:off x="0" y="0"/>
            <a:ext cx="3038475" cy="465138"/>
          </a:xfrm>
          <a:prstGeom prst="rect">
            <a:avLst/>
          </a:prstGeom>
        </p:spPr>
        <p:txBody>
          <a:bodyPr vert="horz" lIns="91431" tIns="45716" rIns="91431" bIns="45716"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61E0A401-C911-4A64-94F2-9C1183748A20}"/>
              </a:ext>
            </a:extLst>
          </p:cNvPr>
          <p:cNvSpPr>
            <a:spLocks noGrp="1"/>
          </p:cNvSpPr>
          <p:nvPr>
            <p:ph type="dt" idx="1"/>
          </p:nvPr>
        </p:nvSpPr>
        <p:spPr>
          <a:xfrm>
            <a:off x="3970338" y="0"/>
            <a:ext cx="3038475" cy="465138"/>
          </a:xfrm>
          <a:prstGeom prst="rect">
            <a:avLst/>
          </a:prstGeom>
        </p:spPr>
        <p:txBody>
          <a:bodyPr vert="horz" wrap="square" lIns="91431" tIns="45716" rIns="91431" bIns="45716" numCol="1" anchor="t" anchorCtr="0" compatLnSpc="1">
            <a:prstTxWarp prst="textNoShape">
              <a:avLst/>
            </a:prstTxWarp>
          </a:bodyPr>
          <a:lstStyle>
            <a:lvl1pPr algn="r" eaLnBrk="1" hangingPunct="1">
              <a:defRPr sz="1200">
                <a:latin typeface="Calibri" pitchFamily="34" charset="0"/>
                <a:cs typeface="Arial" charset="0"/>
              </a:defRPr>
            </a:lvl1pPr>
          </a:lstStyle>
          <a:p>
            <a:pPr>
              <a:defRPr/>
            </a:pPr>
            <a:fld id="{AED2703C-B2AD-4908-9505-F69599603C7B}" type="datetimeFigureOut">
              <a:rPr lang="en-US"/>
              <a:pPr>
                <a:defRPr/>
              </a:pPr>
              <a:t>1/18/2022</a:t>
            </a:fld>
            <a:endParaRPr lang="en-US"/>
          </a:p>
        </p:txBody>
      </p:sp>
      <p:sp>
        <p:nvSpPr>
          <p:cNvPr id="4" name="Slide Image Placeholder 3">
            <a:extLst>
              <a:ext uri="{FF2B5EF4-FFF2-40B4-BE49-F238E27FC236}">
                <a16:creationId xmlns:a16="http://schemas.microsoft.com/office/drawing/2014/main" id="{96FF3BD4-C72F-4F37-B223-37F1FE490BF9}"/>
              </a:ext>
            </a:extLst>
          </p:cNvPr>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31" tIns="45716" rIns="91431" bIns="45716" rtlCol="0" anchor="ctr"/>
          <a:lstStyle/>
          <a:p>
            <a:pPr lvl="0"/>
            <a:endParaRPr lang="en-US" noProof="0"/>
          </a:p>
        </p:txBody>
      </p:sp>
      <p:sp>
        <p:nvSpPr>
          <p:cNvPr id="5" name="Notes Placeholder 4">
            <a:extLst>
              <a:ext uri="{FF2B5EF4-FFF2-40B4-BE49-F238E27FC236}">
                <a16:creationId xmlns:a16="http://schemas.microsoft.com/office/drawing/2014/main" id="{69379DCD-62D6-488F-8448-1CE1162924E1}"/>
              </a:ext>
            </a:extLst>
          </p:cNvPr>
          <p:cNvSpPr>
            <a:spLocks noGrp="1"/>
          </p:cNvSpPr>
          <p:nvPr>
            <p:ph type="body" sz="quarter" idx="3"/>
          </p:nvPr>
        </p:nvSpPr>
        <p:spPr>
          <a:xfrm>
            <a:off x="701675" y="4416425"/>
            <a:ext cx="5607050" cy="4183063"/>
          </a:xfrm>
          <a:prstGeom prst="rect">
            <a:avLst/>
          </a:prstGeom>
        </p:spPr>
        <p:txBody>
          <a:bodyPr vert="horz" lIns="91431" tIns="45716" rIns="91431" bIns="45716"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DAF8FA7-538B-4F97-9479-2FCDA61D86E3}"/>
              </a:ext>
            </a:extLst>
          </p:cNvPr>
          <p:cNvSpPr>
            <a:spLocks noGrp="1"/>
          </p:cNvSpPr>
          <p:nvPr>
            <p:ph type="ftr" sz="quarter" idx="4"/>
          </p:nvPr>
        </p:nvSpPr>
        <p:spPr>
          <a:xfrm>
            <a:off x="0" y="8829675"/>
            <a:ext cx="3038475" cy="465138"/>
          </a:xfrm>
          <a:prstGeom prst="rect">
            <a:avLst/>
          </a:prstGeom>
        </p:spPr>
        <p:txBody>
          <a:bodyPr vert="horz" lIns="91431" tIns="45716" rIns="91431" bIns="45716"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C85DFE59-1C91-4CE8-9DA6-ED03F208D290}"/>
              </a:ext>
            </a:extLst>
          </p:cNvPr>
          <p:cNvSpPr>
            <a:spLocks noGrp="1"/>
          </p:cNvSpPr>
          <p:nvPr>
            <p:ph type="sldNum" sz="quarter" idx="5"/>
          </p:nvPr>
        </p:nvSpPr>
        <p:spPr>
          <a:xfrm>
            <a:off x="3970338" y="8829675"/>
            <a:ext cx="3038475" cy="465138"/>
          </a:xfrm>
          <a:prstGeom prst="rect">
            <a:avLst/>
          </a:prstGeom>
        </p:spPr>
        <p:txBody>
          <a:bodyPr vert="horz" wrap="square" lIns="91431" tIns="45716" rIns="91431" bIns="45716" numCol="1" anchor="b"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pPr>
              <a:defRPr/>
            </a:pPr>
            <a:fld id="{BD03F6F3-082B-4648-9F56-FB5EF03ACB7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askrail.u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transcaer.co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EB84BDFC-AFEC-42F2-B672-BFF0116A00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E6C5C0D-63EB-477F-80D2-3500D8974691}"/>
              </a:ext>
            </a:extLst>
          </p:cNvPr>
          <p:cNvSpPr>
            <a:spLocks noGrp="1"/>
          </p:cNvSpPr>
          <p:nvPr>
            <p:ph type="body" idx="1"/>
          </p:nvPr>
        </p:nvSpPr>
        <p:spPr/>
        <p:txBody>
          <a:bodyPr/>
          <a:lstStyle/>
          <a:p>
            <a:pPr>
              <a:defRPr/>
            </a:pPr>
            <a:r>
              <a:rPr lang="en-US" sz="1000" b="1" dirty="0">
                <a:latin typeface="Arial" pitchFamily="34" charset="0"/>
                <a:cs typeface="Arial" pitchFamily="34" charset="0"/>
              </a:rPr>
              <a:t>Module Time</a:t>
            </a:r>
            <a:r>
              <a:rPr lang="en-US" sz="1000" dirty="0">
                <a:latin typeface="Arial" pitchFamily="34" charset="0"/>
                <a:cs typeface="Arial" pitchFamily="34" charset="0"/>
              </a:rPr>
              <a:t>: 30 minutes/ 45 minutes</a:t>
            </a:r>
          </a:p>
          <a:p>
            <a:pPr>
              <a:defRPr/>
            </a:pPr>
            <a:endParaRPr lang="en-US" sz="1000" dirty="0">
              <a:latin typeface="Arial" pitchFamily="34" charset="0"/>
              <a:cs typeface="Arial" pitchFamily="34" charset="0"/>
            </a:endParaRPr>
          </a:p>
          <a:p>
            <a:pPr>
              <a:defRPr/>
            </a:pPr>
            <a:r>
              <a:rPr lang="en-US" sz="1000" b="1" dirty="0">
                <a:latin typeface="Arial" pitchFamily="34" charset="0"/>
                <a:cs typeface="Arial" pitchFamily="34" charset="0"/>
              </a:rPr>
              <a:t>Materials</a:t>
            </a:r>
            <a:r>
              <a:rPr lang="en-US" sz="1000" dirty="0">
                <a:latin typeface="Arial" pitchFamily="34" charset="0"/>
                <a:cs typeface="Arial" pitchFamily="34" charset="0"/>
              </a:rPr>
              <a:t>:</a:t>
            </a:r>
          </a:p>
          <a:p>
            <a:pPr marL="171450" indent="-171450">
              <a:buFont typeface="Arial" pitchFamily="34" charset="0"/>
              <a:buChar char="•"/>
              <a:defRPr/>
            </a:pPr>
            <a:r>
              <a:rPr lang="en-US" sz="1000" dirty="0">
                <a:latin typeface="Arial" pitchFamily="34" charset="0"/>
                <a:cs typeface="Arial" pitchFamily="34" charset="0"/>
              </a:rPr>
              <a:t>Activity 4.1</a:t>
            </a:r>
          </a:p>
          <a:p>
            <a:pPr marL="171450" indent="-171450">
              <a:buFont typeface="Arial" pitchFamily="34" charset="0"/>
              <a:buChar char="•"/>
              <a:defRPr/>
            </a:pPr>
            <a:r>
              <a:rPr lang="en-US" sz="1000" i="1" dirty="0">
                <a:latin typeface="Arial" pitchFamily="34" charset="0"/>
                <a:cs typeface="Arial" pitchFamily="34" charset="0"/>
              </a:rPr>
              <a:t>Emergency Response Considerations </a:t>
            </a:r>
            <a:r>
              <a:rPr lang="en-US" sz="1000" dirty="0">
                <a:latin typeface="Arial" pitchFamily="34" charset="0"/>
                <a:cs typeface="Arial" pitchFamily="34" charset="0"/>
              </a:rPr>
              <a:t>video – (Show the video segment from 6:48 to 9:30)</a:t>
            </a:r>
          </a:p>
          <a:p>
            <a:pPr>
              <a:buFont typeface="Arial" pitchFamily="34" charset="0"/>
              <a:buNone/>
              <a:defRPr/>
            </a:pPr>
            <a:endParaRPr lang="en-US" sz="1000" dirty="0">
              <a:latin typeface="Arial" pitchFamily="34" charset="0"/>
              <a:cs typeface="Arial" pitchFamily="34" charset="0"/>
            </a:endParaRPr>
          </a:p>
          <a:p>
            <a:pPr>
              <a:defRPr/>
            </a:pPr>
            <a:endParaRPr lang="en-US" dirty="0"/>
          </a:p>
        </p:txBody>
      </p:sp>
      <p:sp>
        <p:nvSpPr>
          <p:cNvPr id="9220" name="Slide Number Placeholder 3">
            <a:extLst>
              <a:ext uri="{FF2B5EF4-FFF2-40B4-BE49-F238E27FC236}">
                <a16:creationId xmlns:a16="http://schemas.microsoft.com/office/drawing/2014/main" id="{0440E81A-C89F-43E6-BF69-4D0CF7AE09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967401C-1419-4AB7-BE5E-3556F970F27E}" type="slidenum">
              <a:rPr lang="en-US" altLang="en-US" smtClean="0"/>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E1C66BE9-1A93-49F9-AF81-BB5E57055C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A6066EC3-60DF-4FAF-B0D7-3BF813C051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The U.S. Department of Labor Occupational Safety and Health Administration (OSHA) has adopted hazardous chemical labeling requirements as a part of its revision of the Hazard Communication Standard, 29 CFR 1910.1200, bringing it into alignment with the United Nations Globally Harmonized System of Classification and Labeling of Chemicals (GHS). Implementation affects chemical manufacturers, importers, distributors, and employers.</a:t>
            </a:r>
          </a:p>
          <a:p>
            <a:pPr marL="0" marR="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NFPA’s rating goes from 0, which is least hazardous, to 4, which is most hazardous. The OSHA classification system, on the other hand, is numbered 1-4 with 1 being the most severe hazard and 4 being the least severe hazard relating to emergency responder and community exposure. </a:t>
            </a:r>
          </a:p>
          <a:p>
            <a:pPr marL="0" marR="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DOT has not adopted GHS, so current DOT placard requirements for packaging and packages remain in effect. </a:t>
            </a:r>
          </a:p>
          <a:p>
            <a:pPr marL="0" marR="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Emergency responders need to be aware that the OSHA non-harmonized numerical marking system is exactly opposite of the NFPA 704 standard marking system, which may cause confusion on an incident scene.  Emergency responders arriving on any hazardous materials incident must visually survey the scene from a safe distance, determine what type of hazardous material identification system is visible, properly interpret the marking system, and initiate the appropriate action plan.</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7652" name="Slide Number Placeholder 3">
            <a:extLst>
              <a:ext uri="{FF2B5EF4-FFF2-40B4-BE49-F238E27FC236}">
                <a16:creationId xmlns:a16="http://schemas.microsoft.com/office/drawing/2014/main" id="{1FD8DB07-8919-442E-861C-FB6BF5AAD5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B54AA67-5DE9-4983-AF3F-1868EED5E9D1}" type="slidenum">
              <a:rPr lang="en-US" altLang="en-US" smtClean="0"/>
              <a:pPr>
                <a:spcBef>
                  <a:spcPct val="0"/>
                </a:spcBef>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1C7DB3D0-CE46-4953-9B3E-ACC3F5BC0D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6E405C5A-0459-40C7-A383-4BB409E4F7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Emergency responders should be aware of areas or routes where shipments of ethanol and ethanol-blended fuels routinely pass. Denatured fuel ethanol (E95-E98) is one of the leading hazardous materials transported by rail. Unit train shipments containing 80-100 cars of denatured fuel ethanol are commonly seen on key rail routes leaving from the Midwest and heading to various population and distribution centers throughout the country. To aid in familiarization of commodity patterns, railroads provide traffic flow information to bona fide emergency response agencies.</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U.S. DOT Pipeline and Hazardous Material Safety Administration (PHMSA) publishes the </a:t>
            </a:r>
            <a:r>
              <a:rPr lang="en-US" altLang="en-US" sz="1000" i="1" dirty="0">
                <a:latin typeface="Arial" panose="020B0604020202020204" pitchFamily="34" charset="0"/>
                <a:ea typeface="ＭＳ Ｐゴシック" panose="020B0600070205080204" pitchFamily="34" charset="-128"/>
                <a:cs typeface="Arial" panose="020B0604020202020204" pitchFamily="34" charset="0"/>
              </a:rPr>
              <a:t>Guidebook for Conducting Local Hazardous Materials Commodity Flow Studies</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 This Guidebook is designed to support risk assessment, emergency response preparedness, resource allocation and analyses of hazardous commodity flows across jurisdictions.</a:t>
            </a:r>
          </a:p>
        </p:txBody>
      </p:sp>
      <p:sp>
        <p:nvSpPr>
          <p:cNvPr id="29700" name="Slide Number Placeholder 3">
            <a:extLst>
              <a:ext uri="{FF2B5EF4-FFF2-40B4-BE49-F238E27FC236}">
                <a16:creationId xmlns:a16="http://schemas.microsoft.com/office/drawing/2014/main" id="{C54C9E4D-2450-49A8-89C1-F3E65EA293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AEDE779-7A62-45DA-B376-BBE06CD49A7F}" type="slidenum">
              <a:rPr lang="en-US" altLang="en-US" smtClean="0"/>
              <a:pPr>
                <a:spcBef>
                  <a:spcPct val="0"/>
                </a:spcBef>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6B3D860F-C098-410C-96AE-944253F018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A4663517-4643-42A7-BAD4-A2516F286FF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second most common mode for ethanol leaving a production facility is a MC306/ DOT406 style cargo tank. Since both gasoline and ethanol-blended fuels have very similar physical and chemical characteristics, they will be transported in the same general types of containers and tanks. The most prevalent style of highway transport of the blended fuels that emergency responders will encounter will be by the MC306/ DOT406 or MC407/ DOT407 cargo tanks (see Figures 4.4 and 4.5 in the Participant Guide).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MC306/ DOT406 cargo tanks are non-pressure bulk liquid cargo tanks, that come in a variety of sizes and configurations. The most common MC306/ DOT406 cargo tanks have a capacity between 6,000-9,500 gallons depending on regional factors. The MC306/ DOT406 cargo tank itself can have up to seven compartments and is typically constructed out of aluminum. The MC307/ DOT407 is low-pressure bulk liquid cargo tanks. They come in a variety of sizes and configurations and typically holds between 5,000-7,000 gallons.  The MC307/DOT407 can be insulated or uninsulated and contains between 1-4 compartments but some have up to six. The MC307/ DOT407 is typically constructed out of steel.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New single tank chassis (MC306/DOT406) supporting triple axles may have an increased capacity up to 12,000 gallons of ethanol-blended fuel. Many states within the U.S. have also allowed the use of tandem trailers carrying up to 24,000 gallons of ethanol-blended fuels.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Recently the U.S. is experiencing the use of “Road Trains” which are triple tankers with triple axles transporting up to 36,000 gallons of ethanol-blended fuels.</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b="1" dirty="0">
                <a:latin typeface="Arial" panose="020B0604020202020204" pitchFamily="34" charset="0"/>
                <a:ea typeface="ＭＳ Ｐゴシック" panose="020B0600070205080204" pitchFamily="34" charset="-128"/>
                <a:cs typeface="Arial" panose="020B0604020202020204" pitchFamily="34" charset="0"/>
              </a:rPr>
              <a:t>Group Discussion:</a:t>
            </a:r>
          </a:p>
          <a:p>
            <a:r>
              <a:rPr lang="en-US" altLang="en-US" sz="1000" i="1" dirty="0">
                <a:latin typeface="Arial" panose="020B0604020202020204" pitchFamily="34" charset="0"/>
                <a:ea typeface="ＭＳ Ｐゴシック" panose="020B0600070205080204" pitchFamily="34" charset="-128"/>
                <a:cs typeface="Arial" panose="020B0604020202020204" pitchFamily="34" charset="0"/>
              </a:rPr>
              <a:t>On the drawing, Figure 4.4 in the Participant Guide, there are outlets on the underside of the tank for on- and off-loading the product. Depending on the types of product being carried, the MC-306 is divided into compartments.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i="1" dirty="0">
                <a:latin typeface="Arial" panose="020B0604020202020204" pitchFamily="34" charset="0"/>
                <a:ea typeface="ＭＳ Ｐゴシック" panose="020B0600070205080204" pitchFamily="34" charset="-128"/>
                <a:cs typeface="Arial" panose="020B0604020202020204" pitchFamily="34" charset="0"/>
              </a:rPr>
              <a:t>In addition to the outlets and piping on the bottom, you can see vents and caps on the top side of the tank which can fail or leak as a result of rollover accidents. Placards should be visible on all four sides making identification of the product easier.</a:t>
            </a:r>
          </a:p>
          <a:p>
            <a:endParaRPr lang="en-US" altLang="en-US" sz="1000"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31748" name="Slide Number Placeholder 3">
            <a:extLst>
              <a:ext uri="{FF2B5EF4-FFF2-40B4-BE49-F238E27FC236}">
                <a16:creationId xmlns:a16="http://schemas.microsoft.com/office/drawing/2014/main" id="{BBDC84E4-A2D5-46ED-917C-23FFA9C259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395A29F-0577-4C5A-991C-AD3CCEDE8112}" type="slidenum">
              <a:rPr lang="en-US" altLang="en-US" smtClean="0"/>
              <a:pPr>
                <a:spcBef>
                  <a:spcPct val="0"/>
                </a:spcBef>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00809433-9625-4920-B040-0FE88F16E4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43F3B1CD-643D-4CCD-91F7-AA38078AAB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Ethanol transported in cargo tank trucks are placarded and marked in the same manner as all other hazardous materials. To permit commodity identification, placards must be visible on both sides and both ends of a transport vehicle. Other key characteristics of cargo tank trucks are pressure and vacuum relief devices. They are typically bottom loaded and unloaded and equipped with a vapor recovery system.</a:t>
            </a:r>
          </a:p>
        </p:txBody>
      </p:sp>
      <p:sp>
        <p:nvSpPr>
          <p:cNvPr id="33796" name="Slide Number Placeholder 3">
            <a:extLst>
              <a:ext uri="{FF2B5EF4-FFF2-40B4-BE49-F238E27FC236}">
                <a16:creationId xmlns:a16="http://schemas.microsoft.com/office/drawing/2014/main" id="{153AFED5-1D12-4044-9DB6-DBFB1194C6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F428602-F036-420F-BF58-BB57762118CE}" type="slidenum">
              <a:rPr lang="en-US" altLang="en-US" smtClean="0"/>
              <a:pPr>
                <a:spcBef>
                  <a:spcPct val="0"/>
                </a:spcBef>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459C55AA-0ACB-4551-8AB3-3B3658EEC3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E16BF9E5-B4AF-40D1-A1ED-50A4C58F44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Safety devices on these cargo tank trucks consist of emergency shutoffs, breakaway valves for sheer protection, pressure relief devices as well as overfill and collision protection.  It is strongly encouraged that emergency response organizations review these devices and engage in hands-on and functional exercises to refresh and/or enhance their technical knowledge of these transportation vehicles.</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dirty="0">
              <a:ea typeface="ＭＳ Ｐゴシック" panose="020B0600070205080204" pitchFamily="34" charset="-128"/>
            </a:endParaRPr>
          </a:p>
        </p:txBody>
      </p:sp>
      <p:sp>
        <p:nvSpPr>
          <p:cNvPr id="35844" name="Slide Number Placeholder 3">
            <a:extLst>
              <a:ext uri="{FF2B5EF4-FFF2-40B4-BE49-F238E27FC236}">
                <a16:creationId xmlns:a16="http://schemas.microsoft.com/office/drawing/2014/main" id="{FD362E06-53C2-472F-AAE0-8B9AD389A4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4568715-55DF-4027-A910-BAE946FABED3}" type="slidenum">
              <a:rPr lang="en-US" altLang="en-US" smtClean="0"/>
              <a:pPr>
                <a:spcBef>
                  <a:spcPct val="0"/>
                </a:spcBef>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DFCC4A79-C72E-4FF0-BD65-0ACFB1E23F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5D6765E7-9781-44E8-9D47-FCBDD1752B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Denatured fuel ethanol is regularly transported safely by rail every day. In the transportation of ethanol and ethanol-blended fuels, various routes are utilized: rail to fixed facility, rail directly to cargo tank truck, and rail directly to pipeline. </a:t>
            </a:r>
          </a:p>
        </p:txBody>
      </p:sp>
      <p:sp>
        <p:nvSpPr>
          <p:cNvPr id="37892" name="Slide Number Placeholder 3">
            <a:extLst>
              <a:ext uri="{FF2B5EF4-FFF2-40B4-BE49-F238E27FC236}">
                <a16:creationId xmlns:a16="http://schemas.microsoft.com/office/drawing/2014/main" id="{7D2FE887-161C-44F0-B510-AE60F4A141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A6227E6-032B-4B91-B22E-053E0636BD57}" type="slidenum">
              <a:rPr lang="en-US" altLang="en-US" smtClean="0"/>
              <a:pPr>
                <a:spcBef>
                  <a:spcPct val="0"/>
                </a:spcBef>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803BC028-8407-47F7-BFC9-BFE4A530FA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0C3986A6-2EA5-422A-94F3-8A7E2C9538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most common mode of transport for denatured fuel ethanol leaving a production facility is rail transport that displays a 1987 flammable placard. Rail transportation of ethanol and ethanol-blended fuels is used to move product to fixed facilities, cargo tank truck transfer terminals or pipeline facilities. </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 </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Some of the ethanol transported by rail will be in non-pressurized DOT111A100W1 rail tank cars with no insulation or thermal protection. These rail tank cars are also referred to as a “general service” or “low-pressure” rail car (see Figures 4.6 and 4.7 in the Participant Guide).</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 </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These rail tank cars have a capacity of approximately 30,000-34,000 gallons. Unlike tractor trailer cargo tanks that contain multiple compartments, rail tank cars usually have only one compartment.</a:t>
            </a:r>
          </a:p>
          <a:p>
            <a:endParaRPr lang="en-US" altLang="en-US" sz="1000" dirty="0">
              <a:solidFill>
                <a:srgbClr val="FFFF00"/>
              </a:solidFill>
              <a:latin typeface="Arial" panose="020B0604020202020204" pitchFamily="34" charset="0"/>
              <a:ea typeface="ＭＳ Ｐゴシック" panose="020B0600070205080204" pitchFamily="34" charset="-128"/>
              <a:cs typeface="Arial" panose="020B0604020202020204" pitchFamily="34" charset="0"/>
            </a:endParaRP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39940" name="Slide Number Placeholder 3">
            <a:extLst>
              <a:ext uri="{FF2B5EF4-FFF2-40B4-BE49-F238E27FC236}">
                <a16:creationId xmlns:a16="http://schemas.microsoft.com/office/drawing/2014/main" id="{06943373-BA22-41C3-AAB4-27F142F65E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9F06171-43D1-4F50-80D6-1E7C8FAA9798}" type="slidenum">
              <a:rPr lang="en-US" altLang="en-US" smtClean="0"/>
              <a:pPr>
                <a:spcBef>
                  <a:spcPct val="0"/>
                </a:spcBef>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323ECCE1-1E65-4152-9027-F7CF53924E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E0B6F41-D64E-4A64-9EDE-6C8C39649CEB}"/>
              </a:ext>
            </a:extLst>
          </p:cNvPr>
          <p:cNvSpPr>
            <a:spLocks noGrp="1"/>
          </p:cNvSpPr>
          <p:nvPr>
            <p:ph type="body" idx="1"/>
          </p:nvPr>
        </p:nvSpPr>
        <p:spPr/>
        <p:txBody>
          <a:bodyPr/>
          <a:lstStyle/>
          <a:p>
            <a:pPr>
              <a:defRPr/>
            </a:pPr>
            <a:r>
              <a:rPr lang="en-US" sz="1000" dirty="0">
                <a:latin typeface="Arial" panose="020B0604020202020204" pitchFamily="34" charset="0"/>
                <a:cs typeface="Arial" panose="020B0604020202020204" pitchFamily="34" charset="0"/>
              </a:rPr>
              <a:t>New regulations for rail tank cars construction were published in 2015. New rail tank cars constructed after October 1, 2015 are required to meet enhanced DOT Specification 117 design or performance criteria. Existing rail tank cars must be retrofitted by 2023 in accordance with the DOT-prescribed retrofit design or performance standard. </a:t>
            </a:r>
          </a:p>
          <a:p>
            <a:pPr>
              <a:defRPr/>
            </a:pPr>
            <a:endParaRPr lang="en-US" sz="1000" dirty="0">
              <a:latin typeface="Arial" panose="020B0604020202020204" pitchFamily="34" charset="0"/>
              <a:cs typeface="Arial" panose="020B0604020202020204" pitchFamily="34" charset="0"/>
            </a:endParaRPr>
          </a:p>
          <a:p>
            <a:pPr>
              <a:defRPr/>
            </a:pPr>
            <a:r>
              <a:rPr lang="en-US" sz="1000" dirty="0">
                <a:latin typeface="Arial" panose="020B0604020202020204" pitchFamily="34" charset="0"/>
                <a:cs typeface="Arial" panose="020B0604020202020204" pitchFamily="34" charset="0"/>
              </a:rPr>
              <a:t>Safety enhancements of DOT Specification 117 rail tank car:</a:t>
            </a:r>
          </a:p>
          <a:p>
            <a:pPr marL="171450" indent="-171450">
              <a:buFont typeface="Arial" panose="020B0604020202020204" pitchFamily="34" charset="0"/>
              <a:buChar char="•"/>
              <a:defRPr/>
            </a:pPr>
            <a:r>
              <a:rPr lang="en-US" sz="1000" dirty="0">
                <a:latin typeface="Arial" panose="020B0604020202020204" pitchFamily="34" charset="0"/>
                <a:cs typeface="Arial" panose="020B0604020202020204" pitchFamily="34" charset="0"/>
              </a:rPr>
              <a:t>Full-height 1/2 inch thick head shield</a:t>
            </a:r>
          </a:p>
          <a:p>
            <a:pPr marL="171450" indent="-171450">
              <a:buFont typeface="Arial" panose="020B0604020202020204" pitchFamily="34" charset="0"/>
              <a:buChar char="•"/>
              <a:defRPr/>
            </a:pPr>
            <a:r>
              <a:rPr lang="en-US" sz="1000" dirty="0">
                <a:latin typeface="Arial" panose="020B0604020202020204" pitchFamily="34" charset="0"/>
                <a:cs typeface="Arial" panose="020B0604020202020204" pitchFamily="34" charset="0"/>
              </a:rPr>
              <a:t>Tank shell thickness increased to 9/16 inch minimum TC-128 Grade B, normalized steel</a:t>
            </a:r>
          </a:p>
          <a:p>
            <a:pPr marL="171450" indent="-171450">
              <a:buFont typeface="Arial" panose="020B0604020202020204" pitchFamily="34" charset="0"/>
              <a:buChar char="•"/>
              <a:defRPr/>
            </a:pPr>
            <a:r>
              <a:rPr lang="en-US" sz="1000" dirty="0">
                <a:latin typeface="Arial" panose="020B0604020202020204" pitchFamily="34" charset="0"/>
                <a:cs typeface="Arial" panose="020B0604020202020204" pitchFamily="34" charset="0"/>
              </a:rPr>
              <a:t>Thermal protection</a:t>
            </a:r>
          </a:p>
          <a:p>
            <a:pPr marL="171450" indent="-171450">
              <a:buFont typeface="Arial" panose="020B0604020202020204" pitchFamily="34" charset="0"/>
              <a:buChar char="•"/>
              <a:defRPr/>
            </a:pPr>
            <a:r>
              <a:rPr lang="en-US" sz="1000" dirty="0">
                <a:latin typeface="Arial" panose="020B0604020202020204" pitchFamily="34" charset="0"/>
                <a:cs typeface="Arial" panose="020B0604020202020204" pitchFamily="34" charset="0"/>
              </a:rPr>
              <a:t>Minimum 11-gauge jacket</a:t>
            </a:r>
          </a:p>
          <a:p>
            <a:pPr marL="171450" indent="-171450">
              <a:buFont typeface="Arial" panose="020B0604020202020204" pitchFamily="34" charset="0"/>
              <a:buChar char="•"/>
              <a:defRPr/>
            </a:pPr>
            <a:r>
              <a:rPr lang="en-US" sz="1000" dirty="0">
                <a:latin typeface="Arial" panose="020B0604020202020204" pitchFamily="34" charset="0"/>
                <a:cs typeface="Arial" panose="020B0604020202020204" pitchFamily="34" charset="0"/>
              </a:rPr>
              <a:t>Top fittings protection</a:t>
            </a:r>
          </a:p>
          <a:p>
            <a:pPr marL="171450" indent="-171450">
              <a:buFont typeface="Arial" panose="020B0604020202020204" pitchFamily="34" charset="0"/>
              <a:buChar char="•"/>
              <a:defRPr/>
            </a:pPr>
            <a:r>
              <a:rPr lang="en-US" sz="1000" dirty="0">
                <a:latin typeface="Arial" panose="020B0604020202020204" pitchFamily="34" charset="0"/>
                <a:cs typeface="Arial" panose="020B0604020202020204" pitchFamily="34" charset="0"/>
              </a:rPr>
              <a:t>Enhanced bottom outlet handle design to prevent unintended actuation during a train accident </a:t>
            </a:r>
          </a:p>
          <a:p>
            <a:pPr marL="171450" indent="-171450">
              <a:buFont typeface="Arial" panose="020B0604020202020204" pitchFamily="34" charset="0"/>
              <a:buChar char="•"/>
              <a:defRPr/>
            </a:pPr>
            <a:endParaRPr lang="en-US" sz="1000" dirty="0">
              <a:latin typeface="Arial" panose="020B0604020202020204" pitchFamily="34" charset="0"/>
              <a:cs typeface="Arial" panose="020B0604020202020204" pitchFamily="34" charset="0"/>
            </a:endParaRPr>
          </a:p>
          <a:p>
            <a:pPr>
              <a:buFont typeface="Arial" panose="020B0604020202020204" pitchFamily="34" charset="0"/>
              <a:buNone/>
              <a:defRPr/>
            </a:pPr>
            <a:r>
              <a:rPr lang="en-US" sz="1000" i="1" dirty="0">
                <a:latin typeface="Arial" panose="020B0604020202020204" pitchFamily="34" charset="0"/>
                <a:cs typeface="Arial" panose="020B0604020202020204" pitchFamily="34" charset="0"/>
              </a:rPr>
              <a:t>Rail Tank Car 101 Walk-Around Video and PPT can be downloaded and/ or viewed at www.EthanolResponse.com/resources/.</a:t>
            </a:r>
          </a:p>
        </p:txBody>
      </p:sp>
      <p:sp>
        <p:nvSpPr>
          <p:cNvPr id="41988" name="Slide Number Placeholder 3">
            <a:extLst>
              <a:ext uri="{FF2B5EF4-FFF2-40B4-BE49-F238E27FC236}">
                <a16:creationId xmlns:a16="http://schemas.microsoft.com/office/drawing/2014/main" id="{4A04F5B0-7175-40B1-A7B7-5F27044B2E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A62D351-A715-46CC-98E1-F9235D7A9EA0}" type="slidenum">
              <a:rPr lang="en-US" altLang="en-US" smtClean="0"/>
              <a:pPr>
                <a:spcBef>
                  <a:spcPct val="0"/>
                </a:spcBef>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67E19FBB-C91C-49B4-9053-89072C96A1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98AF7E50-3727-468C-B2B5-68843B7DA2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Ethanol and ethanol-blended fuels are commonly transported by unit train. A unit train consists of 80-100 plus rail tank cars that are all heading for a single destination and carrying the same commodity. For the sake of this training discussion, we are referring to denatured fuel ethanol displaying a DOT 1987 placard. Shippers use the same placarding and marking protocols for both highway and railway transport. They are placarded on both sides and both ends.</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 </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Rail tank car pressure relief devices prevent internal pressure build-up above a specified setting. They open to release pressure and then close once the internal pressure has reduced below the pre-engineered setting of the relief device. (See Figures 4.8 and 4.9 in the Participant Guide. Figures 4.8 and 4.9 show typical arrangements for rail tank car components. Not all components may be present on rail tank cars used for transporting ethanol-related products)</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 </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most common mode of transportation for denatured fuel ethanol leaving an ethanol production facility is via rail transport. It is estimated that nearly 70% of all ethanol produced today will travel by rail during the path to its ultimate destination in the retail marketplace. </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 </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Rail transport can play a significant role in the everyday operations of an ethanol production facility. For example, a 100-million-gallon plant geographically co-located next to a rail line can easily expect to receive and ship an average of 36 rail tank cars per day. That entails receiving raw materials and process aides while at the same time shipping fuel ethanol and other co-products to customers. </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4036" name="Slide Number Placeholder 3">
            <a:extLst>
              <a:ext uri="{FF2B5EF4-FFF2-40B4-BE49-F238E27FC236}">
                <a16:creationId xmlns:a16="http://schemas.microsoft.com/office/drawing/2014/main" id="{72EF7FAF-CC12-4B9C-B4B5-B8DFC0062F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DD9ECA8-9C2D-4CEF-9C51-0EF46F8923EF}" type="slidenum">
              <a:rPr lang="en-US" altLang="en-US" smtClean="0"/>
              <a:pPr>
                <a:spcBef>
                  <a:spcPct val="0"/>
                </a:spcBef>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000" dirty="0">
                <a:latin typeface="Arial" panose="020B0604020202020204" pitchFamily="34" charset="0"/>
                <a:cs typeface="Arial" panose="020B0604020202020204" pitchFamily="34" charset="0"/>
              </a:rPr>
              <a:t>In 2017 the railroad industry started a safety initiative to place Emergency Notification System (ENS) signs at each public intersection where the rail crosses a public road throughout the USA. In 2018 this same initiative was to take place for all private road crossings.</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These signs are typically located within 100’ of and on both sides intersection. Each intersection is blue and white in color and has a telephone number and unique intersection identification number. The telephone number gives you direct access to the railroad dispatcher controlling that specific section of rail.</a:t>
            </a:r>
          </a:p>
          <a:p>
            <a:endParaRPr lang="en-US" sz="10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dirty="0">
                <a:latin typeface="Arial" panose="020B0604020202020204" pitchFamily="34" charset="0"/>
                <a:cs typeface="Arial" panose="020B0604020202020204" pitchFamily="34" charset="0"/>
              </a:rPr>
              <a:t>The </a:t>
            </a:r>
            <a:r>
              <a:rPr lang="en-US" sz="1000" dirty="0" err="1">
                <a:latin typeface="Arial" panose="020B0604020202020204" pitchFamily="34" charset="0"/>
                <a:cs typeface="Arial" panose="020B0604020202020204" pitchFamily="34" charset="0"/>
              </a:rPr>
              <a:t>AskRail</a:t>
            </a:r>
            <a:r>
              <a:rPr lang="en-US" sz="1000" dirty="0">
                <a:latin typeface="Arial" panose="020B0604020202020204" pitchFamily="34" charset="0"/>
                <a:cs typeface="Arial" panose="020B0604020202020204" pitchFamily="34" charset="0"/>
              </a:rPr>
              <a:t> mobile app (downloadable at </a:t>
            </a:r>
            <a:r>
              <a:rPr lang="en-US" sz="1000" u="sng" kern="1200" dirty="0">
                <a:solidFill>
                  <a:schemeClr val="tx1"/>
                </a:solidFill>
                <a:effectLst/>
                <a:latin typeface="Arial" panose="020B0604020202020204" pitchFamily="34" charset="0"/>
                <a:ea typeface="ＭＳ Ｐゴシック" charset="0"/>
                <a:cs typeface="Arial" panose="020B0604020202020204" pitchFamily="34" charset="0"/>
                <a:hlinkClick r:id="rId3"/>
              </a:rPr>
              <a:t>http://askrail.us/</a:t>
            </a:r>
            <a:r>
              <a:rPr lang="en-US" sz="1000" u="sng" kern="1200" dirty="0">
                <a:solidFill>
                  <a:schemeClr val="tx1"/>
                </a:solidFill>
                <a:effectLst/>
                <a:latin typeface="Arial" panose="020B0604020202020204" pitchFamily="34" charset="0"/>
                <a:ea typeface="ＭＳ Ｐゴシック" charset="0"/>
                <a:cs typeface="Arial" panose="020B0604020202020204" pitchFamily="34" charset="0"/>
              </a:rPr>
              <a:t>)</a:t>
            </a: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r>
              <a:rPr lang="en-US" sz="1000" dirty="0">
                <a:latin typeface="Arial" panose="020B0604020202020204" pitchFamily="34" charset="0"/>
                <a:cs typeface="Arial" panose="020B0604020202020204" pitchFamily="34" charset="0"/>
              </a:rPr>
              <a:t>is a collaborative effort among the emergency response community and all North American Class I railroads. The app provides emergency responders with immediate access to accurate, timely data about what type of hazardous materials a rail car is carrying so they can make an informed decision about how to respond to a rail emergency. </a:t>
            </a:r>
            <a:r>
              <a:rPr lang="en-US" sz="1000" dirty="0" err="1">
                <a:latin typeface="Arial" panose="020B0604020202020204" pitchFamily="34" charset="0"/>
                <a:cs typeface="Arial" panose="020B0604020202020204" pitchFamily="34" charset="0"/>
              </a:rPr>
              <a:t>AskRail</a:t>
            </a:r>
            <a:r>
              <a:rPr lang="en-US" sz="1000" dirty="0">
                <a:latin typeface="Arial" panose="020B0604020202020204" pitchFamily="34" charset="0"/>
                <a:cs typeface="Arial" panose="020B0604020202020204" pitchFamily="34" charset="0"/>
              </a:rPr>
              <a:t> is a backup resource if information from the train conductor or train consist is not available. For security reasons, only qualified emergency responders can download the app.</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Some of the basic features of the program are:</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Railroad emergency contacts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dirty="0">
                <a:latin typeface="Arial" panose="020B0604020202020204" pitchFamily="34" charset="0"/>
                <a:cs typeface="Arial" panose="020B0604020202020204" pitchFamily="34" charset="0"/>
              </a:rPr>
              <a:t>Links to ERG</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Real time graphic map location with evacuation diameter capabilities</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Data base in real time to determine owner, location and content of rail car based on ID number</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Ability to re-invent the entire consist of the rail car at an incident scene</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A scenario-based exercise to familiarize new users with all capabilities of the app</a:t>
            </a:r>
          </a:p>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TRANSCAER Seconds Count video – Contacts &amp; Apps for the Emergency Responder https://vimeo.com/403812176  </a:t>
            </a:r>
          </a:p>
          <a:p>
            <a:endParaRPr lang="en-US" dirty="0"/>
          </a:p>
        </p:txBody>
      </p:sp>
      <p:sp>
        <p:nvSpPr>
          <p:cNvPr id="4" name="Slide Number Placeholder 3"/>
          <p:cNvSpPr>
            <a:spLocks noGrp="1"/>
          </p:cNvSpPr>
          <p:nvPr>
            <p:ph type="sldNum" sz="quarter" idx="5"/>
          </p:nvPr>
        </p:nvSpPr>
        <p:spPr/>
        <p:txBody>
          <a:bodyPr/>
          <a:lstStyle/>
          <a:p>
            <a:fld id="{37E3E25F-0318-4EBD-8522-F292A3571278}" type="slidenum">
              <a:rPr lang="en-US" altLang="en-US" smtClean="0"/>
              <a:pPr/>
              <a:t>19</a:t>
            </a:fld>
            <a:endParaRPr lang="en-US" altLang="en-US"/>
          </a:p>
        </p:txBody>
      </p:sp>
    </p:spTree>
    <p:extLst>
      <p:ext uri="{BB962C8B-B14F-4D97-AF65-F5344CB8AC3E}">
        <p14:creationId xmlns:p14="http://schemas.microsoft.com/office/powerpoint/2010/main" val="2284550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DE5EBD23-CC3A-468A-A535-5045DC4618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93F6C9E8-33A9-4C05-B447-BE94D0189D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b="1" dirty="0">
                <a:latin typeface="Arial" panose="020B0604020202020204" pitchFamily="34" charset="0"/>
                <a:ea typeface="ＭＳ Ｐゴシック" panose="020B0600070205080204" pitchFamily="34" charset="-128"/>
                <a:cs typeface="Arial" panose="020B0604020202020204" pitchFamily="34" charset="0"/>
              </a:rPr>
              <a:t>Enabling Objectives</a:t>
            </a: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1. List common modes of transportation for ethanol-blended fuels.</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2. Describe the United Nations/ Department of Transportation (UN/ DOT) placards and markings that will allow responders to identify ethanol-blended fuel transports.</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3. Identify national resources available to provide product and mitigation information.</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4. Discuss the likelihood and potential locations of incidents involving ethanol-blended fuels.</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5. Methods of identifying and confirming presence in transport vehicles will also be discussed.</a:t>
            </a:r>
          </a:p>
        </p:txBody>
      </p:sp>
      <p:sp>
        <p:nvSpPr>
          <p:cNvPr id="11268" name="Slide Number Placeholder 3">
            <a:extLst>
              <a:ext uri="{FF2B5EF4-FFF2-40B4-BE49-F238E27FC236}">
                <a16:creationId xmlns:a16="http://schemas.microsoft.com/office/drawing/2014/main" id="{53735E8F-5C47-4E4F-A968-B29B4E600B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ADE3AD0-EAF8-4034-A0B5-B500E17FC1EB}" type="slidenum">
              <a:rPr lang="en-US" altLang="en-US" smtClean="0"/>
              <a:pPr>
                <a:spcBef>
                  <a:spcPct val="0"/>
                </a:spcBef>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2C213EC5-E7BC-4A55-8935-6B4E730EF9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18A07F79-1C43-42BE-96E6-E515675F3C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Shippers of hazardous materials via highway and rail must comply with U.S. Department of Transportation regulations to ensure that emergency responders have an accurate description of transported hazardous materials. </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 </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For both modes, the required shipping paper entries for ethanol-related products include the amount shipped, the identification number, the proper shipping name, the hazard class, and emergency contact name and phone number. </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 </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For rail shipments, a Hazardous Material Response Code (HMRC), or Standard Transportation Commodity Code (STCC) number, will also be present and may aid researching emergency response information. </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 </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Remember that the contact number will provide 24-7 access to a person knowledgeable about the commodity and detailed information about the product. One of the most frequently seen emergency response contacts is CHEMTREC® (which can be reached at 1-800-424-9300).</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 </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For highway transport, shipping papers will be in the cab near the driver. Rail transport requires that a crew member be in possession of the shipping papers. They will usually be carried by the conductor, engineer, or foreman. They can also be obtained from each railroad by contacting their emergency phone number.</a:t>
            </a:r>
          </a:p>
        </p:txBody>
      </p:sp>
      <p:sp>
        <p:nvSpPr>
          <p:cNvPr id="46084" name="Slide Number Placeholder 3">
            <a:extLst>
              <a:ext uri="{FF2B5EF4-FFF2-40B4-BE49-F238E27FC236}">
                <a16:creationId xmlns:a16="http://schemas.microsoft.com/office/drawing/2014/main" id="{CE5FA1B0-5C76-46E6-A7FF-F465C99341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5974D10-6929-4679-8948-D12C7882B6B0}" type="slidenum">
              <a:rPr lang="en-US" altLang="en-US" smtClean="0"/>
              <a:pPr>
                <a:spcBef>
                  <a:spcPct val="0"/>
                </a:spcBef>
              </a:pPr>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40CF056-27D4-4F35-9F7E-A789CAB297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3DF31CEE-5CF8-425B-8346-BE58EE0915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Most of the denatured fuel ethanol placarded with identification number 1987 is transported from the production facilities to liquid product terminals by rail. Liquid product terminals that do not have rail access receive denatured fuel ethanol by cargo tank truck, freighter ship/barge or pipeline.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There is some transfer of denatured fuel ethanol from rail tank cars directly to cargo tank trucks called transloading.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Increasingly, liquid product terminals have added rail access to their facility. There is some denatured fuel ethanol transported by waterway via freighter ships or barges.</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At this time small amounts of denatured fuel ethanol or ethanol-blended fuel are being transported by pipeline. Ethanol shipments via pipeline may increase with greater experience.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Emergency responders should be aware of the various modes of transport occurring in their areas.</a:t>
            </a:r>
          </a:p>
        </p:txBody>
      </p:sp>
      <p:sp>
        <p:nvSpPr>
          <p:cNvPr id="48132" name="Slide Number Placeholder 3">
            <a:extLst>
              <a:ext uri="{FF2B5EF4-FFF2-40B4-BE49-F238E27FC236}">
                <a16:creationId xmlns:a16="http://schemas.microsoft.com/office/drawing/2014/main" id="{EA884796-B105-4192-BBE8-33E680D77B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591B616-F5F8-4596-8C7F-A50F8A6FEB77}" type="slidenum">
              <a:rPr lang="en-US" altLang="en-US" smtClean="0"/>
              <a:pPr>
                <a:spcBef>
                  <a:spcPct val="0"/>
                </a:spcBef>
              </a:pPr>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5487747B-5A80-44B7-887B-F38C830D01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Rectangle 3">
            <a:extLst>
              <a:ext uri="{FF2B5EF4-FFF2-40B4-BE49-F238E27FC236}">
                <a16:creationId xmlns:a16="http://schemas.microsoft.com/office/drawing/2014/main" id="{815FDA36-87F5-43C0-B1DA-0BD69ACFBB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images show a cargo tank truck terminal loading rack and a rail transloading facility. If your responsibilities include rail tank car loading/ unloading operations, suggestions for best practice are available from the Association of American Railroads' program </a:t>
            </a:r>
            <a:r>
              <a:rPr lang="en-US" altLang="en-US" sz="1000" i="1" dirty="0">
                <a:latin typeface="Arial" panose="020B0604020202020204" pitchFamily="34" charset="0"/>
                <a:ea typeface="ＭＳ Ｐゴシック" panose="020B0600070205080204" pitchFamily="34" charset="-128"/>
                <a:cs typeface="Arial" panose="020B0604020202020204" pitchFamily="34" charset="0"/>
              </a:rPr>
              <a:t>Recommended Methods for the Safe Loading and Unloading of Non-Pressure (General Service) and Pressure Tank Cars</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 and </a:t>
            </a:r>
            <a:r>
              <a:rPr lang="en-US" altLang="en-US" sz="1000" i="1" dirty="0">
                <a:latin typeface="Arial" panose="020B0604020202020204" pitchFamily="34" charset="0"/>
                <a:ea typeface="ＭＳ Ｐゴシック" panose="020B0600070205080204" pitchFamily="34" charset="-128"/>
                <a:cs typeface="Arial" panose="020B0604020202020204" pitchFamily="34" charset="0"/>
              </a:rPr>
              <a:t>Pamphlet 34</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 Both </a:t>
            </a:r>
            <a:r>
              <a:rPr lang="en-US" sz="1000" i="0" dirty="0">
                <a:latin typeface="Arial" panose="020B0604020202020204" pitchFamily="34" charset="0"/>
                <a:cs typeface="Arial" panose="020B0604020202020204" pitchFamily="34" charset="0"/>
              </a:rPr>
              <a:t>can be downloaded and/ or viewed at www.EthanolResponse.com/resources/.</a:t>
            </a: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A transload facility conducts product transfers from a mobile tank to a mobile tank. This image above titled “transloading facility” is an example of a rail tank car to cargo tank truck transload operation. As shown a portable pump system is in use. This give the operators flexibility in the unloading process as it can occur at any location within the facility.</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0180" name="Slide Number Placeholder 3">
            <a:extLst>
              <a:ext uri="{FF2B5EF4-FFF2-40B4-BE49-F238E27FC236}">
                <a16:creationId xmlns:a16="http://schemas.microsoft.com/office/drawing/2014/main" id="{D21DEEE6-CC23-4887-BAD8-AABA78DAEF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AD542C5-8EDC-4A0B-B574-23B75D41FC97}" type="slidenum">
              <a:rPr lang="en-US" altLang="en-US" smtClean="0"/>
              <a:pPr>
                <a:spcBef>
                  <a:spcPct val="0"/>
                </a:spcBef>
              </a:pPr>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dirty="0">
                <a:latin typeface="Arial" panose="020B0604020202020204" pitchFamily="34" charset="0"/>
                <a:cs typeface="Arial" panose="020B0604020202020204" pitchFamily="34" charset="0"/>
              </a:rPr>
              <a:t>The images show a loading racks facility with fixed fire protection. The transfer pumping system is contained within a concrete cistern to contain any product spill due to a malfunction.</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The rail tank cars can be simultaneously unloaded to several cargo tank trucks positioned at the loading rack. This increases productivity and efficiency in transporting the ethanol-blended fuel to a bulk liquid storage terminal or retail market.</a:t>
            </a:r>
          </a:p>
          <a:p>
            <a:endParaRPr lang="en-US" sz="10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BD03F6F3-082B-4648-9F56-FB5EF03ACB78}" type="slidenum">
              <a:rPr lang="en-US" altLang="en-US" smtClean="0"/>
              <a:pPr>
                <a:defRPr/>
              </a:pPr>
              <a:t>23</a:t>
            </a:fld>
            <a:endParaRPr lang="en-US" altLang="en-US"/>
          </a:p>
        </p:txBody>
      </p:sp>
    </p:spTree>
    <p:extLst>
      <p:ext uri="{BB962C8B-B14F-4D97-AF65-F5344CB8AC3E}">
        <p14:creationId xmlns:p14="http://schemas.microsoft.com/office/powerpoint/2010/main" val="2855067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E6311B60-D889-4FF4-B6F4-81B2BCCBA1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BB3D69BB-E3E3-49F1-8FC7-670C9AC40C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A good resource to assist in preparing for potential transportation-related hazardous materials incidents is the Transportation Community Awareness and Emergency Response (TRANSCAER) website, </a:t>
            </a:r>
            <a:r>
              <a:rPr lang="en-US" sz="10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3"/>
              </a:rPr>
              <a:t>http://www.transcaer.com</a:t>
            </a:r>
            <a:r>
              <a:rPr lang="en-US" sz="1000" dirty="0">
                <a:effectLst/>
                <a:latin typeface="Arial" panose="020B0604020202020204" pitchFamily="34" charset="0"/>
                <a:ea typeface="Calibri" panose="020F0502020204030204" pitchFamily="34" charset="0"/>
                <a:cs typeface="Arial" panose="020B0604020202020204" pitchFamily="34" charset="0"/>
              </a:rPr>
              <a:t>. </a:t>
            </a:r>
          </a:p>
          <a:p>
            <a:pPr marL="0" marR="0">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 </a:t>
            </a:r>
          </a:p>
          <a:p>
            <a:pPr marL="0" marR="0">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TRANSCAER is a voluntary national outreach organization that focuses on assisting communities to prepare for and respond to a possible hazardous materials transportation incident. </a:t>
            </a:r>
          </a:p>
          <a:p>
            <a:pPr marL="0" marR="0">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 </a:t>
            </a:r>
          </a:p>
          <a:p>
            <a:pPr marL="0" marR="0">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TRANSCAER members consist of representatives from chemical manufacturing, transportation, distribution, emergency response agencies, and government agencies.</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2228" name="Slide Number Placeholder 3">
            <a:extLst>
              <a:ext uri="{FF2B5EF4-FFF2-40B4-BE49-F238E27FC236}">
                <a16:creationId xmlns:a16="http://schemas.microsoft.com/office/drawing/2014/main" id="{2B4D26BB-7695-4434-A851-0B6B9888F1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78E52D4-5C0A-4A24-A848-44AE0A33D808}" type="slidenum">
              <a:rPr lang="en-US" altLang="en-US" smtClean="0"/>
              <a:pPr>
                <a:spcBef>
                  <a:spcPct val="0"/>
                </a:spcBef>
              </a:pPr>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8D09A426-6862-4981-9852-2A15BA6E97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9C61C368-E8DC-4DDD-A144-2298FA758479}"/>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There are a variety of sources from which an emergency responder can gather information about chemicals involved in spill or fire incidents. </a:t>
            </a:r>
          </a:p>
          <a:p>
            <a:pPr marL="0" marR="0">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 </a:t>
            </a:r>
          </a:p>
          <a:p>
            <a:pPr marL="0" marR="0">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Among them are Safety Data Sheets (SDS), DOT identification numbers and placards, the NFPA 704 labeling system, and shipping papers. </a:t>
            </a:r>
          </a:p>
          <a:p>
            <a:pPr marL="0" marR="0">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 </a:t>
            </a:r>
          </a:p>
          <a:p>
            <a:pPr marL="0" marR="0">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Denatured fuel ethanol (E95-E98) is one of the leading hazardous materials shipped by rail. Transportation of this fuel commonly occurs via highways as well.</a:t>
            </a:r>
          </a:p>
          <a:p>
            <a:pPr marL="0" marR="0">
              <a:lnSpc>
                <a:spcPct val="115000"/>
              </a:lnSpc>
              <a:spcBef>
                <a:spcPts val="0"/>
              </a:spcBef>
              <a:spcAft>
                <a:spcPts val="1000"/>
              </a:spcAft>
            </a:pPr>
            <a:endParaRPr lang="en-US" sz="1000" dirty="0">
              <a:latin typeface="Arial" pitchFamily="34" charset="0"/>
              <a:ea typeface="ＭＳ Ｐゴシック" pitchFamily="34" charset="-128"/>
              <a:cs typeface="Arial" pitchFamily="34" charset="0"/>
            </a:endParaRPr>
          </a:p>
          <a:p>
            <a:pPr>
              <a:defRPr/>
            </a:pPr>
            <a:r>
              <a:rPr lang="en-US" sz="1000" b="1" dirty="0">
                <a:latin typeface="Arial" pitchFamily="34" charset="0"/>
                <a:cs typeface="Arial" pitchFamily="34" charset="0"/>
              </a:rPr>
              <a:t>Group Discussion:</a:t>
            </a:r>
          </a:p>
          <a:p>
            <a:pPr>
              <a:defRPr/>
            </a:pPr>
            <a:r>
              <a:rPr lang="en-US" sz="1000" i="1" dirty="0">
                <a:latin typeface="Arial" pitchFamily="34" charset="0"/>
                <a:cs typeface="Arial" pitchFamily="34" charset="0"/>
              </a:rPr>
              <a:t>Ask participants:</a:t>
            </a:r>
          </a:p>
          <a:p>
            <a:pPr marL="171450" indent="-171450">
              <a:buFont typeface="Arial" pitchFamily="34" charset="0"/>
              <a:buChar char="•"/>
              <a:defRPr/>
            </a:pPr>
            <a:r>
              <a:rPr lang="en-US" sz="1000" i="1" dirty="0">
                <a:latin typeface="Arial" pitchFamily="34" charset="0"/>
                <a:cs typeface="Arial" pitchFamily="34" charset="0"/>
              </a:rPr>
              <a:t>What are the most likely types of ethanol emergencies you can see occurring in your jurisdiction (retail fueling station incidents, production incidents, rail incidents, truck transportation incidents, etc.)?</a:t>
            </a:r>
            <a:endParaRPr lang="en-US" sz="1000" dirty="0">
              <a:latin typeface="Arial" pitchFamily="34" charset="0"/>
              <a:cs typeface="Arial" pitchFamily="34" charset="0"/>
            </a:endParaRPr>
          </a:p>
          <a:p>
            <a:pPr marL="171450" indent="-171450">
              <a:buFont typeface="Arial" pitchFamily="34" charset="0"/>
              <a:buChar char="•"/>
              <a:defRPr/>
            </a:pPr>
            <a:r>
              <a:rPr lang="en-US" sz="1000" i="1" dirty="0">
                <a:latin typeface="Arial" pitchFamily="34" charset="0"/>
                <a:cs typeface="Arial" pitchFamily="34" charset="0"/>
              </a:rPr>
              <a:t>Have there been recent ethanol emergencies in your jurisdiction?</a:t>
            </a:r>
            <a:endParaRPr lang="en-US" sz="1000" dirty="0">
              <a:latin typeface="Arial" pitchFamily="34" charset="0"/>
              <a:cs typeface="Arial" pitchFamily="34" charset="0"/>
            </a:endParaRPr>
          </a:p>
          <a:p>
            <a:pPr marL="171450" indent="-171450">
              <a:buFont typeface="Arial" pitchFamily="34" charset="0"/>
              <a:buChar char="•"/>
              <a:defRPr/>
            </a:pPr>
            <a:r>
              <a:rPr lang="en-US" sz="1000" i="1" dirty="0">
                <a:latin typeface="Arial" pitchFamily="34" charset="0"/>
                <a:cs typeface="Arial" pitchFamily="34" charset="0"/>
              </a:rPr>
              <a:t>What occurred and what were the actions and impact to the community? </a:t>
            </a:r>
            <a:endParaRPr lang="en-US" sz="1000" dirty="0">
              <a:latin typeface="Arial" pitchFamily="34" charset="0"/>
              <a:cs typeface="Arial" pitchFamily="34" charset="0"/>
            </a:endParaRPr>
          </a:p>
          <a:p>
            <a:pPr>
              <a:defRPr/>
            </a:pPr>
            <a:endParaRPr lang="en-US" sz="1000" dirty="0">
              <a:latin typeface="Arial" pitchFamily="34" charset="0"/>
              <a:ea typeface="ＭＳ Ｐゴシック" pitchFamily="34" charset="-128"/>
              <a:cs typeface="Arial" pitchFamily="34" charset="0"/>
            </a:endParaRPr>
          </a:p>
        </p:txBody>
      </p:sp>
      <p:sp>
        <p:nvSpPr>
          <p:cNvPr id="54276" name="Slide Number Placeholder 3">
            <a:extLst>
              <a:ext uri="{FF2B5EF4-FFF2-40B4-BE49-F238E27FC236}">
                <a16:creationId xmlns:a16="http://schemas.microsoft.com/office/drawing/2014/main" id="{7AEA2200-8AEF-4460-B032-07750F34BD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BB32E3B-22EB-469D-BBD3-B27801DDF654}" type="slidenum">
              <a:rPr lang="en-US" altLang="en-US" smtClean="0"/>
              <a:pPr>
                <a:spcBef>
                  <a:spcPct val="0"/>
                </a:spcBef>
              </a:pPr>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97F32D7E-0933-4633-8411-F56DE58AB9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0AA970CF-43A1-4F01-B37E-973EF9E55B25}"/>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pPr>
              <a:defRPr/>
            </a:pPr>
            <a:r>
              <a:rPr lang="en-US" sz="1000" b="1" dirty="0">
                <a:latin typeface="Arial" pitchFamily="34" charset="0"/>
                <a:cs typeface="Arial" pitchFamily="34" charset="0"/>
              </a:rPr>
              <a:t>Time:</a:t>
            </a:r>
            <a:r>
              <a:rPr lang="en-US" sz="1000" dirty="0">
                <a:latin typeface="Arial" pitchFamily="34" charset="0"/>
                <a:cs typeface="Arial" pitchFamily="34" charset="0"/>
              </a:rPr>
              <a:t> 15 minutes</a:t>
            </a:r>
          </a:p>
          <a:p>
            <a:pPr>
              <a:defRPr/>
            </a:pPr>
            <a:r>
              <a:rPr lang="en-US" sz="1000" b="1" dirty="0">
                <a:latin typeface="Arial" pitchFamily="34" charset="0"/>
                <a:cs typeface="Arial" pitchFamily="34" charset="0"/>
              </a:rPr>
              <a:t>Materials:</a:t>
            </a:r>
            <a:r>
              <a:rPr lang="en-US" sz="1000" dirty="0">
                <a:latin typeface="Arial" pitchFamily="34" charset="0"/>
                <a:cs typeface="Arial" pitchFamily="34" charset="0"/>
              </a:rPr>
              <a:t> Figure 4.10</a:t>
            </a:r>
          </a:p>
          <a:p>
            <a:pPr>
              <a:defRPr/>
            </a:pPr>
            <a:endParaRPr lang="en-US" sz="1000" b="1" dirty="0">
              <a:latin typeface="Arial" pitchFamily="34" charset="0"/>
              <a:cs typeface="Arial" pitchFamily="34" charset="0"/>
            </a:endParaRPr>
          </a:p>
          <a:p>
            <a:pPr>
              <a:defRPr/>
            </a:pPr>
            <a:r>
              <a:rPr lang="en-US" sz="1000" b="1" dirty="0">
                <a:latin typeface="Arial" pitchFamily="34" charset="0"/>
                <a:cs typeface="Arial" pitchFamily="34" charset="0"/>
              </a:rPr>
              <a:t>Instructor Directions:</a:t>
            </a:r>
          </a:p>
          <a:p>
            <a:pPr marL="228600" indent="-228600">
              <a:buFont typeface="+mj-lt"/>
              <a:buAutoNum type="arabicPeriod"/>
              <a:defRPr/>
            </a:pPr>
            <a:r>
              <a:rPr lang="en-US" sz="1000" i="1" dirty="0">
                <a:latin typeface="Arial" pitchFamily="34" charset="0"/>
                <a:cs typeface="Arial" pitchFamily="34" charset="0"/>
              </a:rPr>
              <a:t>Allow the participants to work in groups of two to three for this activity.</a:t>
            </a:r>
          </a:p>
          <a:p>
            <a:pPr marL="228600" indent="-228600">
              <a:buFont typeface="+mj-lt"/>
              <a:buAutoNum type="arabicPeriod"/>
              <a:defRPr/>
            </a:pPr>
            <a:r>
              <a:rPr lang="en-US" sz="1000" i="1" dirty="0">
                <a:latin typeface="Arial" pitchFamily="34" charset="0"/>
                <a:cs typeface="Arial" pitchFamily="34" charset="0"/>
              </a:rPr>
              <a:t>Participants should read the scenario and determine the resources available, immediate hazards, and possible actions to take.</a:t>
            </a:r>
          </a:p>
          <a:p>
            <a:pPr marL="228600" indent="-228600">
              <a:buFont typeface="+mj-lt"/>
              <a:buAutoNum type="arabicPeriod"/>
              <a:defRPr/>
            </a:pPr>
            <a:r>
              <a:rPr lang="en-US" sz="1000" i="1" dirty="0">
                <a:latin typeface="Arial" pitchFamily="34" charset="0"/>
                <a:cs typeface="Arial" pitchFamily="34" charset="0"/>
              </a:rPr>
              <a:t>After 10 minutes call time, and randomly call on groups to provide their answers.</a:t>
            </a:r>
          </a:p>
          <a:p>
            <a:pPr marL="228600" indent="-228600">
              <a:buFont typeface="+mj-lt"/>
              <a:buAutoNum type="arabicPeriod"/>
              <a:defRPr/>
            </a:pPr>
            <a:r>
              <a:rPr lang="en-US" sz="1000" i="1" dirty="0">
                <a:latin typeface="Arial" pitchFamily="34" charset="0"/>
                <a:cs typeface="Arial" pitchFamily="34" charset="0"/>
              </a:rPr>
              <a:t>Participants should mention the following:</a:t>
            </a:r>
          </a:p>
          <a:p>
            <a:pPr>
              <a:buFont typeface="+mj-lt"/>
              <a:buNone/>
              <a:defRPr/>
            </a:pPr>
            <a:endParaRPr lang="en-US" sz="1000" i="1" dirty="0">
              <a:latin typeface="Arial" pitchFamily="34" charset="0"/>
              <a:cs typeface="Arial" pitchFamily="34" charset="0"/>
            </a:endParaRPr>
          </a:p>
          <a:p>
            <a:pPr marL="171450" indent="-171450">
              <a:buFont typeface="Arial" pitchFamily="34" charset="0"/>
              <a:buChar char="•"/>
              <a:defRPr/>
            </a:pPr>
            <a:r>
              <a:rPr lang="en-US" sz="1000" i="1" dirty="0">
                <a:latin typeface="Arial" pitchFamily="34" charset="0"/>
                <a:cs typeface="Arial" pitchFamily="34" charset="0"/>
              </a:rPr>
              <a:t>What type of vehicle is this?</a:t>
            </a:r>
          </a:p>
          <a:p>
            <a:pPr marL="628650" lvl="1" indent="-171450">
              <a:buFont typeface="Arial" pitchFamily="34" charset="0"/>
              <a:buChar char="•"/>
              <a:defRPr/>
            </a:pPr>
            <a:r>
              <a:rPr lang="en-US" sz="1000" b="1" i="1" dirty="0">
                <a:latin typeface="Arial" pitchFamily="34" charset="0"/>
                <a:cs typeface="Arial" pitchFamily="34" charset="0"/>
              </a:rPr>
              <a:t>Answer: </a:t>
            </a:r>
            <a:r>
              <a:rPr lang="en-US" sz="1000" i="1" dirty="0">
                <a:latin typeface="Arial" pitchFamily="34" charset="0"/>
                <a:cs typeface="Arial" pitchFamily="34" charset="0"/>
              </a:rPr>
              <a:t>MC-306/ DOT-406</a:t>
            </a:r>
          </a:p>
          <a:p>
            <a:pPr marL="628650" lvl="1" indent="-171450">
              <a:buFont typeface="Arial" pitchFamily="34" charset="0"/>
              <a:buChar char="•"/>
              <a:defRPr/>
            </a:pPr>
            <a:endParaRPr lang="en-US" sz="1000" i="1" dirty="0">
              <a:latin typeface="Arial" pitchFamily="34" charset="0"/>
              <a:cs typeface="Arial" pitchFamily="34" charset="0"/>
            </a:endParaRPr>
          </a:p>
          <a:p>
            <a:pPr marL="171450" indent="-171450">
              <a:buFont typeface="Arial" pitchFamily="34" charset="0"/>
              <a:buChar char="•"/>
              <a:defRPr/>
            </a:pPr>
            <a:r>
              <a:rPr lang="en-US" sz="1000" i="1" dirty="0">
                <a:latin typeface="Arial" pitchFamily="34" charset="0"/>
                <a:cs typeface="Arial" pitchFamily="34" charset="0"/>
              </a:rPr>
              <a:t>List common placards that you might find on this vehicle.</a:t>
            </a:r>
          </a:p>
          <a:p>
            <a:pPr marL="628650" lvl="1" indent="-171450">
              <a:buFont typeface="Arial" pitchFamily="34" charset="0"/>
              <a:buChar char="•"/>
              <a:defRPr/>
            </a:pPr>
            <a:r>
              <a:rPr lang="en-US" sz="1000" b="1" i="1" dirty="0">
                <a:latin typeface="Arial" pitchFamily="34" charset="0"/>
                <a:cs typeface="Arial" pitchFamily="34" charset="0"/>
              </a:rPr>
              <a:t>Answers:</a:t>
            </a:r>
            <a:endParaRPr lang="en-US" sz="1000" i="1" dirty="0">
              <a:latin typeface="Arial" pitchFamily="34" charset="0"/>
              <a:cs typeface="Arial" pitchFamily="34" charset="0"/>
            </a:endParaRPr>
          </a:p>
          <a:p>
            <a:pPr marL="1085850" lvl="2" indent="-171450">
              <a:buFont typeface="Arial" pitchFamily="34" charset="0"/>
              <a:buChar char="•"/>
              <a:defRPr/>
            </a:pPr>
            <a:r>
              <a:rPr lang="en-US" sz="1000" i="1" dirty="0">
                <a:latin typeface="Arial" pitchFamily="34" charset="0"/>
                <a:cs typeface="Arial" pitchFamily="34" charset="0"/>
              </a:rPr>
              <a:t>1203 placard</a:t>
            </a:r>
          </a:p>
          <a:p>
            <a:pPr marL="1085850" lvl="2" indent="-171450">
              <a:buFont typeface="Arial" pitchFamily="34" charset="0"/>
              <a:buChar char="•"/>
              <a:defRPr/>
            </a:pPr>
            <a:r>
              <a:rPr lang="en-US" sz="1000" i="1" dirty="0">
                <a:latin typeface="Arial" pitchFamily="34" charset="0"/>
                <a:cs typeface="Arial" pitchFamily="34" charset="0"/>
              </a:rPr>
              <a:t>1987 placard</a:t>
            </a:r>
          </a:p>
          <a:p>
            <a:pPr marL="1085850" lvl="2" indent="-171450">
              <a:buFont typeface="Arial" pitchFamily="34" charset="0"/>
              <a:buChar char="•"/>
              <a:defRPr/>
            </a:pPr>
            <a:r>
              <a:rPr lang="en-US" sz="1000" i="1" dirty="0">
                <a:latin typeface="Arial" pitchFamily="34" charset="0"/>
                <a:cs typeface="Arial" pitchFamily="34" charset="0"/>
              </a:rPr>
              <a:t>3475 placard</a:t>
            </a:r>
          </a:p>
          <a:p>
            <a:pPr marL="1085850" lvl="2" indent="-171450">
              <a:buFont typeface="Arial" pitchFamily="34" charset="0"/>
              <a:buChar char="•"/>
              <a:defRPr/>
            </a:pPr>
            <a:r>
              <a:rPr lang="en-US" sz="1000" i="1" dirty="0">
                <a:latin typeface="Arial" pitchFamily="34" charset="0"/>
                <a:cs typeface="Arial" pitchFamily="34" charset="0"/>
              </a:rPr>
              <a:t>1203 orange panel with flammable wording</a:t>
            </a:r>
          </a:p>
          <a:p>
            <a:pPr marL="1085850" lvl="2" indent="-171450">
              <a:buFont typeface="Arial" pitchFamily="34" charset="0"/>
              <a:buChar char="•"/>
              <a:defRPr/>
            </a:pPr>
            <a:endParaRPr lang="en-US" sz="1000" i="1" dirty="0">
              <a:latin typeface="Arial" pitchFamily="34" charset="0"/>
              <a:cs typeface="Arial" pitchFamily="34" charset="0"/>
            </a:endParaRPr>
          </a:p>
          <a:p>
            <a:pPr marL="171450" indent="-171450">
              <a:buFont typeface="Arial" pitchFamily="34" charset="0"/>
              <a:buChar char="•"/>
              <a:defRPr/>
            </a:pPr>
            <a:r>
              <a:rPr lang="en-US" sz="1000" i="1" dirty="0">
                <a:latin typeface="Arial" pitchFamily="34" charset="0"/>
                <a:cs typeface="Arial" pitchFamily="34" charset="0"/>
              </a:rPr>
              <a:t>What other resources might be helpful to responders in this incident?</a:t>
            </a:r>
          </a:p>
          <a:p>
            <a:pPr marL="628650" lvl="1" indent="-171450">
              <a:buFont typeface="Arial" pitchFamily="34" charset="0"/>
              <a:buChar char="•"/>
              <a:defRPr/>
            </a:pPr>
            <a:r>
              <a:rPr lang="en-US" sz="1000" b="1" i="1" dirty="0">
                <a:latin typeface="Arial" pitchFamily="34" charset="0"/>
                <a:cs typeface="Arial" pitchFamily="34" charset="0"/>
              </a:rPr>
              <a:t>Answers:</a:t>
            </a:r>
            <a:endParaRPr lang="en-US" sz="1000" i="1" dirty="0">
              <a:latin typeface="Arial" pitchFamily="34" charset="0"/>
              <a:cs typeface="Arial" pitchFamily="34" charset="0"/>
            </a:endParaRPr>
          </a:p>
          <a:p>
            <a:pPr marL="1085850" lvl="2" indent="-171450">
              <a:buFont typeface="Arial" pitchFamily="34" charset="0"/>
              <a:buChar char="•"/>
              <a:defRPr/>
            </a:pPr>
            <a:r>
              <a:rPr lang="en-US" sz="1000" i="1" dirty="0">
                <a:latin typeface="Arial" pitchFamily="34" charset="0"/>
                <a:cs typeface="Arial" pitchFamily="34" charset="0"/>
              </a:rPr>
              <a:t>ERG</a:t>
            </a:r>
          </a:p>
          <a:p>
            <a:pPr marL="1085850" lvl="2" indent="-171450">
              <a:buFont typeface="Arial" pitchFamily="34" charset="0"/>
              <a:buChar char="•"/>
              <a:defRPr/>
            </a:pPr>
            <a:r>
              <a:rPr lang="en-US" sz="1000" i="1" dirty="0">
                <a:latin typeface="Arial" pitchFamily="34" charset="0"/>
                <a:cs typeface="Arial" pitchFamily="34" charset="0"/>
              </a:rPr>
              <a:t>Safety Data Sheets (SDS)</a:t>
            </a:r>
            <a:endParaRPr lang="en-US" sz="1000" b="1" i="1" dirty="0">
              <a:latin typeface="Arial" pitchFamily="34" charset="0"/>
              <a:cs typeface="Arial" pitchFamily="34" charset="0"/>
            </a:endParaRPr>
          </a:p>
          <a:p>
            <a:pPr marL="1085850" lvl="2" indent="-171450">
              <a:buFont typeface="Arial" pitchFamily="34" charset="0"/>
              <a:buChar char="•"/>
              <a:defRPr/>
            </a:pPr>
            <a:r>
              <a:rPr lang="en-US" sz="1000" i="1" dirty="0">
                <a:latin typeface="Arial" pitchFamily="34" charset="0"/>
                <a:cs typeface="Arial" pitchFamily="34" charset="0"/>
              </a:rPr>
              <a:t>Shipping papers</a:t>
            </a:r>
          </a:p>
          <a:p>
            <a:pPr marL="1085850" lvl="2" indent="-171450">
              <a:buFont typeface="Arial" pitchFamily="34" charset="0"/>
              <a:buChar char="•"/>
              <a:defRPr/>
            </a:pPr>
            <a:r>
              <a:rPr lang="en-US" sz="1000" i="1" dirty="0">
                <a:latin typeface="Arial" pitchFamily="34" charset="0"/>
                <a:cs typeface="Arial" pitchFamily="34" charset="0"/>
              </a:rPr>
              <a:t>Information centers e.g. CHEMTREC</a:t>
            </a:r>
            <a:r>
              <a:rPr lang="en-US" sz="1000" i="1" baseline="30000" dirty="0">
                <a:latin typeface="Arial" pitchFamily="34" charset="0"/>
                <a:cs typeface="Arial" pitchFamily="34" charset="0"/>
              </a:rPr>
              <a:t>®  </a:t>
            </a:r>
            <a:r>
              <a:rPr lang="en-US" sz="1000" i="1" dirty="0">
                <a:latin typeface="Arial" pitchFamily="34" charset="0"/>
                <a:cs typeface="Arial" pitchFamily="34" charset="0"/>
              </a:rPr>
              <a:t>(1-800-424-9300)</a:t>
            </a:r>
          </a:p>
          <a:p>
            <a:pPr lvl="2">
              <a:buFont typeface="Arial" pitchFamily="34" charset="0"/>
              <a:buNone/>
              <a:defRPr/>
            </a:pPr>
            <a:endParaRPr lang="en-US" sz="1000" i="1" dirty="0">
              <a:latin typeface="Arial" pitchFamily="34" charset="0"/>
              <a:cs typeface="Arial" pitchFamily="34" charset="0"/>
            </a:endParaRPr>
          </a:p>
          <a:p>
            <a:pPr marL="171450" indent="-171450">
              <a:buFont typeface="Arial" pitchFamily="34" charset="0"/>
              <a:buChar char="•"/>
              <a:defRPr/>
            </a:pPr>
            <a:r>
              <a:rPr lang="en-US" sz="1000" i="1" dirty="0">
                <a:latin typeface="Arial" pitchFamily="34" charset="0"/>
                <a:cs typeface="Arial" pitchFamily="34" charset="0"/>
              </a:rPr>
              <a:t>What are the immediate concerns and hazards?</a:t>
            </a:r>
          </a:p>
          <a:p>
            <a:pPr marL="628650" lvl="1" indent="-171450">
              <a:buFont typeface="Arial" pitchFamily="34" charset="0"/>
              <a:buChar char="•"/>
              <a:defRPr/>
            </a:pPr>
            <a:r>
              <a:rPr lang="en-US" sz="1000" b="1" i="1" dirty="0">
                <a:latin typeface="Arial" pitchFamily="34" charset="0"/>
                <a:cs typeface="Arial" pitchFamily="34" charset="0"/>
              </a:rPr>
              <a:t>Answers:</a:t>
            </a:r>
            <a:endParaRPr lang="en-US" sz="1000" i="1" dirty="0">
              <a:latin typeface="Arial" pitchFamily="34" charset="0"/>
              <a:cs typeface="Arial" pitchFamily="34" charset="0"/>
            </a:endParaRPr>
          </a:p>
          <a:p>
            <a:pPr marL="1085850" lvl="2" indent="-171450">
              <a:buFont typeface="Arial" pitchFamily="34" charset="0"/>
              <a:buChar char="•"/>
              <a:defRPr/>
            </a:pPr>
            <a:r>
              <a:rPr lang="en-US" sz="1000" i="1" dirty="0">
                <a:latin typeface="Arial" pitchFamily="34" charset="0"/>
                <a:cs typeface="Arial" pitchFamily="34" charset="0"/>
              </a:rPr>
              <a:t>Potential for fire</a:t>
            </a:r>
          </a:p>
          <a:p>
            <a:pPr marL="1085850" lvl="2" indent="-171450">
              <a:buFont typeface="Arial" pitchFamily="34" charset="0"/>
              <a:buChar char="•"/>
              <a:defRPr/>
            </a:pPr>
            <a:r>
              <a:rPr lang="en-US" sz="1000" i="1" dirty="0">
                <a:latin typeface="Arial" pitchFamily="34" charset="0"/>
                <a:cs typeface="Arial" pitchFamily="34" charset="0"/>
              </a:rPr>
              <a:t>Environmental issues with runoff or fuel leaching into the soil</a:t>
            </a:r>
          </a:p>
          <a:p>
            <a:pPr marL="1085850" lvl="2" indent="-171450">
              <a:buFont typeface="Arial" pitchFamily="34" charset="0"/>
              <a:buChar char="•"/>
              <a:defRPr/>
            </a:pPr>
            <a:r>
              <a:rPr lang="en-US" sz="1000" i="1" dirty="0">
                <a:latin typeface="Arial" pitchFamily="34" charset="0"/>
                <a:cs typeface="Arial" pitchFamily="34" charset="0"/>
              </a:rPr>
              <a:t>Potential sources of ignition to trigger a fire such as the welding facility nearby or overhead power lines</a:t>
            </a:r>
          </a:p>
          <a:p>
            <a:pPr marL="1085850" lvl="2" indent="-171450">
              <a:buFont typeface="Arial" pitchFamily="34" charset="0"/>
              <a:buChar char="•"/>
              <a:defRPr/>
            </a:pPr>
            <a:r>
              <a:rPr lang="en-US" sz="1000" i="1" dirty="0">
                <a:latin typeface="Arial" pitchFamily="34" charset="0"/>
                <a:cs typeface="Arial" pitchFamily="34" charset="0"/>
              </a:rPr>
              <a:t>Trees and vegetation as fuel for possible wildfire</a:t>
            </a:r>
          </a:p>
          <a:p>
            <a:pPr lvl="1">
              <a:buFont typeface="Arial" pitchFamily="34" charset="0"/>
              <a:buNone/>
              <a:defRPr/>
            </a:pPr>
            <a:endParaRPr lang="en-US" sz="1000" i="1" dirty="0">
              <a:latin typeface="Arial" pitchFamily="34" charset="0"/>
              <a:cs typeface="Arial" pitchFamily="34" charset="0"/>
            </a:endParaRPr>
          </a:p>
          <a:p>
            <a:pPr marL="171450" indent="-171450">
              <a:buFont typeface="Arial" pitchFamily="34" charset="0"/>
              <a:buChar char="•"/>
              <a:defRPr/>
            </a:pPr>
            <a:r>
              <a:rPr lang="en-US" sz="1000" i="1" dirty="0">
                <a:latin typeface="Arial" pitchFamily="34" charset="0"/>
                <a:cs typeface="Arial" pitchFamily="34" charset="0"/>
              </a:rPr>
              <a:t>What possible actions might you take at this point in the situation? </a:t>
            </a:r>
          </a:p>
          <a:p>
            <a:pPr marL="628650" lvl="1" indent="-171450">
              <a:buFont typeface="Arial" pitchFamily="34" charset="0"/>
              <a:buChar char="•"/>
              <a:defRPr/>
            </a:pPr>
            <a:r>
              <a:rPr lang="en-US" sz="1000" b="1" i="1" dirty="0">
                <a:latin typeface="Arial" pitchFamily="34" charset="0"/>
                <a:cs typeface="Arial" pitchFamily="34" charset="0"/>
              </a:rPr>
              <a:t>Answers</a:t>
            </a:r>
            <a:r>
              <a:rPr lang="en-US" sz="1000" i="1" dirty="0">
                <a:latin typeface="Arial" pitchFamily="34" charset="0"/>
                <a:cs typeface="Arial" pitchFamily="34" charset="0"/>
              </a:rPr>
              <a:t> will vary depending on the knowledge of the class, but should include:</a:t>
            </a:r>
          </a:p>
          <a:p>
            <a:pPr marL="1085850" lvl="2" indent="-171450">
              <a:buFont typeface="Arial" pitchFamily="34" charset="0"/>
              <a:buChar char="•"/>
              <a:defRPr/>
            </a:pPr>
            <a:r>
              <a:rPr lang="en-US" sz="1000" i="1" dirty="0">
                <a:latin typeface="Arial" pitchFamily="34" charset="0"/>
                <a:cs typeface="Arial" pitchFamily="34" charset="0"/>
              </a:rPr>
              <a:t>Confirming product identity</a:t>
            </a:r>
          </a:p>
          <a:p>
            <a:pPr marL="1085850" lvl="2" indent="-171450">
              <a:buFont typeface="Arial" pitchFamily="34" charset="0"/>
              <a:buChar char="•"/>
              <a:defRPr/>
            </a:pPr>
            <a:r>
              <a:rPr lang="en-US" sz="1000" i="1" dirty="0">
                <a:latin typeface="Arial" pitchFamily="34" charset="0"/>
                <a:cs typeface="Arial" pitchFamily="34" charset="0"/>
              </a:rPr>
              <a:t>Determining the amount of the product left in the tank or determining the amount of product released</a:t>
            </a:r>
          </a:p>
          <a:p>
            <a:pPr marL="1085850" lvl="2" indent="-171450">
              <a:buFont typeface="Arial" pitchFamily="34" charset="0"/>
              <a:buChar char="•"/>
              <a:defRPr/>
            </a:pPr>
            <a:endParaRPr lang="en-US" sz="1000" i="1" dirty="0">
              <a:latin typeface="Arial" pitchFamily="34" charset="0"/>
              <a:cs typeface="Arial" pitchFamily="34" charset="0"/>
            </a:endParaRPr>
          </a:p>
          <a:p>
            <a:pPr>
              <a:buFont typeface="Arial" pitchFamily="34" charset="0"/>
              <a:buNone/>
              <a:defRPr/>
            </a:pPr>
            <a:r>
              <a:rPr lang="en-US" sz="1000" i="1" dirty="0">
                <a:latin typeface="Arial" pitchFamily="34" charset="0"/>
                <a:cs typeface="Arial" pitchFamily="34" charset="0"/>
              </a:rPr>
              <a:t>This last question is to allow participants to begin thinking about mitigation techniques. Remind participants that we are operating at an awareness level. The scene will soon be operating under the National Incident Management System (NIMS) and the incident command structure. </a:t>
            </a:r>
          </a:p>
          <a:p>
            <a:pPr>
              <a:buFont typeface="Arial" pitchFamily="34" charset="0"/>
              <a:buNone/>
              <a:defRPr/>
            </a:pPr>
            <a:endParaRPr lang="en-US" sz="1000" i="1" dirty="0">
              <a:latin typeface="Arial" pitchFamily="34" charset="0"/>
              <a:cs typeface="Arial" pitchFamily="34" charset="0"/>
            </a:endParaRPr>
          </a:p>
          <a:p>
            <a:pPr>
              <a:defRPr/>
            </a:pPr>
            <a:r>
              <a:rPr lang="en-US" sz="1000" b="1" i="1" dirty="0">
                <a:latin typeface="Arial" pitchFamily="34" charset="0"/>
                <a:cs typeface="Arial" pitchFamily="34" charset="0"/>
              </a:rPr>
              <a:t>Scenario</a:t>
            </a:r>
            <a:endParaRPr lang="en-US" sz="1000" dirty="0">
              <a:latin typeface="Arial" pitchFamily="34" charset="0"/>
              <a:cs typeface="Arial" pitchFamily="34" charset="0"/>
            </a:endParaRPr>
          </a:p>
          <a:p>
            <a:pPr>
              <a:defRPr/>
            </a:pPr>
            <a:r>
              <a:rPr lang="en-US" sz="1000" dirty="0">
                <a:latin typeface="Arial" pitchFamily="34" charset="0"/>
                <a:cs typeface="Arial" pitchFamily="34" charset="0"/>
              </a:rPr>
              <a:t>A cargo tank truck (see Figure 4.10) delivering fuel to the Gas ‘N Matches retail site is involved in a hit and run accident. The driver advises you that the cargo tank truck is carrying 3,000 gallons of fuel. There is a leak in one of the large pipes on the bottom of the trailer. Fuel is leaking onto the ground and running downhill toward a small welding facility.</a:t>
            </a:r>
          </a:p>
          <a:p>
            <a:pPr>
              <a:buFont typeface="Arial" pitchFamily="34" charset="0"/>
              <a:buNone/>
              <a:defRPr/>
            </a:pPr>
            <a:endParaRPr lang="en-US" sz="1000" i="1" dirty="0">
              <a:latin typeface="Arial" pitchFamily="34" charset="0"/>
              <a:cs typeface="Arial" pitchFamily="34" charset="0"/>
            </a:endParaRPr>
          </a:p>
          <a:p>
            <a:pPr>
              <a:defRPr/>
            </a:pPr>
            <a:endParaRPr lang="en-US" sz="1000" dirty="0">
              <a:latin typeface="Arial" pitchFamily="34" charset="0"/>
              <a:ea typeface="ＭＳ Ｐゴシック" pitchFamily="34" charset="-128"/>
              <a:cs typeface="Arial" pitchFamily="34" charset="0"/>
            </a:endParaRPr>
          </a:p>
        </p:txBody>
      </p:sp>
      <p:sp>
        <p:nvSpPr>
          <p:cNvPr id="56324" name="Slide Number Placeholder 3">
            <a:extLst>
              <a:ext uri="{FF2B5EF4-FFF2-40B4-BE49-F238E27FC236}">
                <a16:creationId xmlns:a16="http://schemas.microsoft.com/office/drawing/2014/main" id="{824D10F1-1C84-43E2-8B68-D658DA48C0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5134BCB-9165-4ACB-AF25-AF0354D2F028}" type="slidenum">
              <a:rPr lang="en-US" altLang="en-US" smtClean="0"/>
              <a:pPr>
                <a:spcBef>
                  <a:spcPct val="0"/>
                </a:spcBef>
              </a:pPr>
              <a:t>26</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5A57D48E-A46A-4137-9984-AAD5601D5C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8D38F1EA-ADDD-4892-98A4-0A92EB2903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i="1" dirty="0">
                <a:latin typeface="Arial" panose="020B0604020202020204" pitchFamily="34" charset="0"/>
                <a:ea typeface="ＭＳ Ｐゴシック" panose="020B0600070205080204" pitchFamily="34" charset="-128"/>
                <a:cs typeface="Arial" panose="020B0604020202020204" pitchFamily="34" charset="0"/>
              </a:rPr>
              <a:t>Show the video </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Emergency Response Considerations</a:t>
            </a:r>
            <a:r>
              <a:rPr lang="en-US" altLang="en-US" sz="1000" i="1" dirty="0">
                <a:latin typeface="Arial" panose="020B0604020202020204" pitchFamily="34" charset="0"/>
                <a:ea typeface="ＭＳ Ｐゴシック" panose="020B0600070205080204" pitchFamily="34" charset="-128"/>
                <a:cs typeface="Arial" panose="020B0604020202020204" pitchFamily="34" charset="0"/>
              </a:rPr>
              <a:t> (6:48 to 9:30).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Given the increased use of ethanol and ethanol-blended fuel, it is essential that emergency responders be able to quickly and effectively identify their presence at the scene of an incident. It is important to recognize the proper placarding and marking of ethanol-blended fuels. Proper identification of ethanol and ethanol-blended fuels can ensure proper steps are taken so incidents are managed effectively.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b="1" dirty="0">
                <a:latin typeface="Arial" panose="020B0604020202020204" pitchFamily="34" charset="0"/>
                <a:ea typeface="ＭＳ Ｐゴシック" panose="020B0600070205080204" pitchFamily="34" charset="-128"/>
                <a:cs typeface="Arial" panose="020B0604020202020204" pitchFamily="34" charset="0"/>
              </a:rPr>
              <a:t>Group Discussion:</a:t>
            </a:r>
          </a:p>
          <a:p>
            <a:r>
              <a:rPr lang="en-US" altLang="en-US" sz="1000" i="1" dirty="0">
                <a:latin typeface="Arial" panose="020B0604020202020204" pitchFamily="34" charset="0"/>
                <a:ea typeface="ＭＳ Ｐゴシック" panose="020B0600070205080204" pitchFamily="34" charset="-128"/>
                <a:cs typeface="Arial" panose="020B0604020202020204" pitchFamily="34" charset="0"/>
              </a:rPr>
              <a:t>Ask participants, in their jurisdiction where is the greatest likelihood of an emergency involving Ethanol Flex-Fuels or ethanol transportation?</a:t>
            </a: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dirty="0">
              <a:ea typeface="ＭＳ Ｐゴシック" panose="020B0600070205080204" pitchFamily="34" charset="-128"/>
            </a:endParaRPr>
          </a:p>
        </p:txBody>
      </p:sp>
      <p:sp>
        <p:nvSpPr>
          <p:cNvPr id="13316" name="Slide Number Placeholder 3">
            <a:extLst>
              <a:ext uri="{FF2B5EF4-FFF2-40B4-BE49-F238E27FC236}">
                <a16:creationId xmlns:a16="http://schemas.microsoft.com/office/drawing/2014/main" id="{6C5C766A-D362-4953-9B69-E03DB0149C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03DE04C-434D-4394-AB12-D9C4CEFDE366}" type="slidenum">
              <a:rPr lang="en-US" altLang="en-US" smtClean="0"/>
              <a:pPr>
                <a:spcBef>
                  <a:spcPct val="0"/>
                </a:spcBef>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CCB6B6CB-C921-455E-9AEA-5CB9F550D2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36DBA3BE-DA31-4268-9DB2-85CA62B11FE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Most ethanol transported from an ethanol production facility is denatured fuel ethanol with 2-5% hydrocarbon (like natural gasoline). A small quantity of ethanol leaves the production facility undenatured (also known as neat ethanol), for industrial use or export. Less than 1% of gallons shipped from an ethanol production facility are shipped as ethanol flex fuel (51-85% ethanol by volume).</a:t>
            </a:r>
          </a:p>
          <a:p>
            <a:pPr>
              <a:defRPr/>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a:defRPr/>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ultimate destination determines the mode of transport leaving a production facility. Denatured fuel ethanol is delivered to a liquid products terminal, an oil refinery, or directly to a retail fueling station. When shipping to a liquid products terminal or oil refinery, transportation by rail is the most common. However, cargo tank truck transport may be used for short shipping distances. Cargo tank truck transport is used to move product from liquid product terminals to retail fueling stations and, to a lesser extent, from an oil refinery to deliver to retail fueling station.</a:t>
            </a:r>
          </a:p>
          <a:p>
            <a:pPr>
              <a:defRPr/>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5364" name="Slide Number Placeholder 3">
            <a:extLst>
              <a:ext uri="{FF2B5EF4-FFF2-40B4-BE49-F238E27FC236}">
                <a16:creationId xmlns:a16="http://schemas.microsoft.com/office/drawing/2014/main" id="{A4629078-BDCF-467E-A8E5-740454FC5C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69EEC37-9D16-4BD6-8603-228B518E510D}" type="slidenum">
              <a:rPr lang="en-US" altLang="en-US" smtClean="0"/>
              <a:pPr>
                <a:spcBef>
                  <a:spcPct val="0"/>
                </a:spcBef>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0E949AA-B286-4E72-910E-EAB28FB340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Rectangle 3">
            <a:extLst>
              <a:ext uri="{FF2B5EF4-FFF2-40B4-BE49-F238E27FC236}">
                <a16:creationId xmlns:a16="http://schemas.microsoft.com/office/drawing/2014/main" id="{CD60990F-3D1E-4F5E-9F12-E182864B38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000" dirty="0">
                <a:effectLst/>
                <a:latin typeface="Arial" panose="020B0604020202020204" pitchFamily="34" charset="0"/>
                <a:ea typeface="Calibri" panose="020F0502020204030204" pitchFamily="34" charset="0"/>
                <a:cs typeface="Arial" panose="020B0604020202020204" pitchFamily="34" charset="0"/>
              </a:rPr>
              <a:t>Ethanol and ethanol-blended fuels are identified using DOT placards and markings. </a:t>
            </a:r>
          </a:p>
          <a:p>
            <a:pPr marL="0" marR="0">
              <a:lnSpc>
                <a:spcPct val="107000"/>
              </a:lnSpc>
              <a:spcBef>
                <a:spcPts val="0"/>
              </a:spcBef>
              <a:spcAft>
                <a:spcPts val="800"/>
              </a:spcAft>
            </a:pPr>
            <a:r>
              <a:rPr lang="en-US" sz="1000"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800"/>
              </a:spcAft>
            </a:pPr>
            <a:r>
              <a:rPr lang="en-US" sz="1000" dirty="0">
                <a:effectLst/>
                <a:latin typeface="Arial" panose="020B0604020202020204" pitchFamily="34" charset="0"/>
                <a:ea typeface="Calibri" panose="020F0502020204030204" pitchFamily="34" charset="0"/>
                <a:cs typeface="Arial" panose="020B0604020202020204" pitchFamily="34" charset="0"/>
              </a:rPr>
              <a:t>The U.S. Department of Transportation (DOT) requires that vehicles transporting hazardous materials (also known as dangerous goods) must display the appropriate DOT hazard class placard. These placards must be displayed on all sides of the transporting vehicle.</a:t>
            </a:r>
          </a:p>
          <a:p>
            <a:pPr marL="0" marR="0">
              <a:lnSpc>
                <a:spcPct val="107000"/>
              </a:lnSpc>
              <a:spcBef>
                <a:spcPts val="0"/>
              </a:spcBef>
              <a:spcAft>
                <a:spcPts val="800"/>
              </a:spcAft>
            </a:pPr>
            <a:r>
              <a:rPr lang="en-US" sz="1000" dirty="0">
                <a:effectLst/>
                <a:latin typeface="Arial" panose="020B0604020202020204" pitchFamily="34" charset="0"/>
                <a:ea typeface="Calibri" panose="020F0502020204030204" pitchFamily="34" charset="0"/>
                <a:cs typeface="Arial" panose="020B0604020202020204" pitchFamily="34" charset="0"/>
              </a:rPr>
              <a:t> </a:t>
            </a:r>
          </a:p>
          <a:p>
            <a:r>
              <a:rPr lang="en-US" sz="1000" dirty="0">
                <a:effectLst/>
                <a:latin typeface="Arial" panose="020B0604020202020204" pitchFamily="34" charset="0"/>
                <a:ea typeface="Calibri" panose="020F0502020204030204" pitchFamily="34" charset="0"/>
                <a:cs typeface="Arial" panose="020B0604020202020204" pitchFamily="34" charset="0"/>
              </a:rPr>
              <a:t>Ethanol-blended fuels and gasoline are transported in various types of containers including cargo tank trucks, rail tank cars, freighter ships or barges, and pipelines. </a:t>
            </a: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7412" name="Slide Number Placeholder 3">
            <a:extLst>
              <a:ext uri="{FF2B5EF4-FFF2-40B4-BE49-F238E27FC236}">
                <a16:creationId xmlns:a16="http://schemas.microsoft.com/office/drawing/2014/main" id="{6051A648-D112-43AF-9E3E-EF60FD1CA3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F01262B-5A45-4D1A-BBF2-2CE4A7FF1F1A}" type="slidenum">
              <a:rPr lang="en-US" altLang="en-US" smtClean="0"/>
              <a:pPr>
                <a:spcBef>
                  <a:spcPct val="0"/>
                </a:spcBef>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CC409A29-9181-4328-9725-B68AB62FB4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Rectangle 3">
            <a:extLst>
              <a:ext uri="{FF2B5EF4-FFF2-40B4-BE49-F238E27FC236}">
                <a16:creationId xmlns:a16="http://schemas.microsoft.com/office/drawing/2014/main" id="{8A048357-2E13-485D-A384-15A5EB07A5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z="1000" dirty="0">
                <a:latin typeface="Arial" panose="020B0604020202020204" pitchFamily="34" charset="0"/>
                <a:ea typeface="ＭＳ Ｐゴシック" panose="020B0600070205080204" pitchFamily="34" charset="-128"/>
                <a:cs typeface="Arial" panose="020B0604020202020204" pitchFamily="34" charset="0"/>
              </a:rPr>
              <a:t>DOT has classified hazardous materials according to their primary hazard and has assigned standardized symbols to identify the classes. Materials are grouped by their major hazardous characteristics; however, many materials will have other hazards as well. Ethanol and ethanol-blended fuels are in the flammable liquids category or DOT Class 3 hazardous materials. Placards for flammable liquids have a red background with a white flame and a “3” at the bottom on them along with their corresponding identification number. The same placarding and marking protocols are used for highway and rail shipments.</a:t>
            </a:r>
          </a:p>
          <a:p>
            <a:pPr eaLnBrk="1" hangingPunct="1"/>
            <a:endParaRPr lang="en-US" altLang="en-US" sz="1000" u="sng"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b="1" dirty="0">
                <a:latin typeface="Arial" panose="020B0604020202020204" pitchFamily="34" charset="0"/>
                <a:ea typeface="ＭＳ Ｐゴシック" panose="020B0600070205080204" pitchFamily="34" charset="-128"/>
                <a:cs typeface="Arial" panose="020B0604020202020204" pitchFamily="34" charset="0"/>
              </a:rPr>
              <a:t>Group Discussion:</a:t>
            </a:r>
          </a:p>
          <a:p>
            <a:r>
              <a:rPr lang="en-US" altLang="en-US" sz="1000" i="1" dirty="0">
                <a:latin typeface="Arial" panose="020B0604020202020204" pitchFamily="34" charset="0"/>
                <a:ea typeface="ＭＳ Ｐゴシック" panose="020B0600070205080204" pitchFamily="34" charset="-128"/>
                <a:cs typeface="Arial" panose="020B0604020202020204" pitchFamily="34" charset="0"/>
              </a:rPr>
              <a:t>Explain that the identification number is a four-digit identification number on the placard or orange panel. By looking up the identification number in the </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Emergency Response Guidebook</a:t>
            </a:r>
            <a:r>
              <a:rPr lang="en-US" altLang="en-US" sz="1000" i="1" dirty="0">
                <a:latin typeface="Arial" panose="020B0604020202020204" pitchFamily="34" charset="0"/>
                <a:ea typeface="ＭＳ Ｐゴシック" panose="020B0600070205080204" pitchFamily="34" charset="-128"/>
                <a:cs typeface="Arial" panose="020B0604020202020204" pitchFamily="34" charset="0"/>
              </a:rPr>
              <a:t> (ERG), you can find hazard response information about the material.</a:t>
            </a:r>
          </a:p>
          <a:p>
            <a:pPr eaLnBrk="1" hangingPunct="1"/>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9460" name="Slide Number Placeholder 3">
            <a:extLst>
              <a:ext uri="{FF2B5EF4-FFF2-40B4-BE49-F238E27FC236}">
                <a16:creationId xmlns:a16="http://schemas.microsoft.com/office/drawing/2014/main" id="{BD98D521-9C26-4E10-8066-2F5E0B9113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2365FD8-828F-4C2E-857F-703C8810DC1B}" type="slidenum">
              <a:rPr lang="en-US" altLang="en-US" smtClean="0"/>
              <a:pPr>
                <a:spcBef>
                  <a:spcPct val="0"/>
                </a:spcBef>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3DFDC279-F1BB-4B77-A96C-3010AD48FE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7DFB9A26-7A17-4CAA-B6CA-443A2DBD14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Ethanol-blended fuels up to and including E10 will display an identification 1203 flammable placard.</a:t>
            </a:r>
          </a:p>
          <a:p>
            <a:pPr>
              <a:lnSpc>
                <a:spcPct val="80000"/>
              </a:lnSpc>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 </a:t>
            </a:r>
          </a:p>
          <a:p>
            <a:pPr>
              <a:lnSpc>
                <a:spcPct val="80000"/>
              </a:lnSpc>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Ethanol blends of E15 to E85 are included under the 3475 identification. The 3475 placard covers ethanol blends from E11 to E94. </a:t>
            </a:r>
          </a:p>
          <a:p>
            <a:pPr>
              <a:lnSpc>
                <a:spcPct val="80000"/>
              </a:lnSpc>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a:lnSpc>
                <a:spcPct val="80000"/>
              </a:lnSpc>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Denatured fuel ethanol (E95 to E99 blends) will display a 1987 flammable placard.</a:t>
            </a:r>
          </a:p>
          <a:p>
            <a:pPr>
              <a:lnSpc>
                <a:spcPct val="80000"/>
              </a:lnSpc>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a:lnSpc>
                <a:spcPct val="80000"/>
              </a:lnSpc>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1170 placard is for undenatured or neat ethanol (E100). </a:t>
            </a:r>
          </a:p>
          <a:p>
            <a:pPr>
              <a:lnSpc>
                <a:spcPct val="80000"/>
              </a:lnSpc>
            </a:pPr>
            <a:endParaRPr lang="en-US" altLang="en-US" sz="300" dirty="0">
              <a:ea typeface="ＭＳ Ｐゴシック" panose="020B0600070205080204" pitchFamily="34" charset="-128"/>
            </a:endParaRPr>
          </a:p>
        </p:txBody>
      </p:sp>
      <p:sp>
        <p:nvSpPr>
          <p:cNvPr id="21508" name="Slide Number Placeholder 3">
            <a:extLst>
              <a:ext uri="{FF2B5EF4-FFF2-40B4-BE49-F238E27FC236}">
                <a16:creationId xmlns:a16="http://schemas.microsoft.com/office/drawing/2014/main" id="{D8342B2A-BABF-4147-95F0-6029D69F2A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51402CC-B423-4E26-A717-16969FF6EEF1}" type="slidenum">
              <a:rPr lang="en-US" altLang="en-US" smtClean="0"/>
              <a:pPr>
                <a:spcBef>
                  <a:spcPct val="0"/>
                </a:spcBef>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98E9DC9A-235B-4B98-A919-150D370444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830FDB69-0071-4050-8BBB-B23759AA74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DOT </a:t>
            </a:r>
            <a:r>
              <a:rPr lang="en-US" altLang="en-US" sz="1000" i="1" dirty="0">
                <a:latin typeface="Arial" panose="020B0604020202020204" pitchFamily="34" charset="0"/>
                <a:ea typeface="ＭＳ Ｐゴシック" panose="020B0600070205080204" pitchFamily="34" charset="-128"/>
                <a:cs typeface="Arial" panose="020B0604020202020204" pitchFamily="34" charset="0"/>
              </a:rPr>
              <a:t>Emergency Response Guidebook (ERG)</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 which includes this placarding information, is</a:t>
            </a:r>
            <a:r>
              <a:rPr lang="en-US" altLang="en-US" sz="1000" b="1" dirty="0">
                <a:latin typeface="Arial" panose="020B0604020202020204" pitchFamily="34" charset="0"/>
                <a:ea typeface="ＭＳ Ｐゴシック" panose="020B0600070205080204" pitchFamily="34" charset="-128"/>
                <a:cs typeface="Arial" panose="020B0604020202020204" pitchFamily="34" charset="0"/>
              </a:rPr>
              <a:t> </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used as a resource for emergency responders when attending to an incident involving hazardous materials and dangerous goods.</a:t>
            </a:r>
            <a:r>
              <a:rPr lang="en-US" altLang="en-US" sz="1000" b="1" dirty="0">
                <a:latin typeface="Arial" panose="020B0604020202020204" pitchFamily="34" charset="0"/>
                <a:ea typeface="ＭＳ Ｐゴシック" panose="020B0600070205080204" pitchFamily="34" charset="-128"/>
                <a:cs typeface="Arial" panose="020B0604020202020204" pitchFamily="34" charset="0"/>
              </a:rPr>
              <a:t> </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A safety data sheet (SDS) will also provide key safety information and product characteristics.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3556" name="Slide Number Placeholder 3">
            <a:extLst>
              <a:ext uri="{FF2B5EF4-FFF2-40B4-BE49-F238E27FC236}">
                <a16:creationId xmlns:a16="http://schemas.microsoft.com/office/drawing/2014/main" id="{548C674F-A55A-4E78-89AD-82CB53449B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F938FC-F559-48B8-98E4-76F15E9AB31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382D2E45-0E17-4CA6-B112-29F8ECB05C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5A048754-134A-4E06-8EE2-0D7FD321BCEF}"/>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itchFamily="34" charset="0"/>
              <a:buNone/>
              <a:defRPr/>
            </a:pPr>
            <a:r>
              <a:rPr lang="en-US" altLang="en-US" sz="1000" dirty="0">
                <a:latin typeface="Arial" pitchFamily="34" charset="0"/>
                <a:ea typeface="ＭＳ Ｐゴシック" pitchFamily="34" charset="-128"/>
                <a:cs typeface="Arial" pitchFamily="34" charset="0"/>
              </a:rPr>
              <a:t>The National Fire Protection Association (NFPA) 704 marking system used for identifying hazardous materials found within facilities is based on the “704 diamond.” First "tentatively adopted as a guide" in 1960, this system is revised regularly and has been adopted by NFPA as a standard.</a:t>
            </a:r>
          </a:p>
          <a:p>
            <a:pPr>
              <a:buFont typeface="Arial" pitchFamily="34" charset="0"/>
              <a:buNone/>
              <a:defRPr/>
            </a:pPr>
            <a:endParaRPr lang="en-US" altLang="en-US" sz="1000" dirty="0">
              <a:latin typeface="Arial" pitchFamily="34" charset="0"/>
              <a:ea typeface="ＭＳ Ｐゴシック" pitchFamily="34" charset="-128"/>
              <a:cs typeface="Arial" pitchFamily="34" charset="0"/>
            </a:endParaRPr>
          </a:p>
          <a:p>
            <a:pPr>
              <a:buFont typeface="Arial" pitchFamily="34" charset="0"/>
              <a:buNone/>
              <a:defRPr/>
            </a:pPr>
            <a:r>
              <a:rPr lang="en-US" altLang="en-US" sz="1000" dirty="0">
                <a:latin typeface="Arial" pitchFamily="34" charset="0"/>
                <a:ea typeface="ＭＳ Ｐゴシック" pitchFamily="34" charset="-128"/>
                <a:cs typeface="Arial" pitchFamily="34" charset="0"/>
              </a:rPr>
              <a:t>The NFPA 704 system uses colors, numbers (from 0-4), and special symbols to indicate the presence of hazardous materials. Each colored square indicates the type of hazard and the higher the number, the greater the hazard. For example, the number 4 in the blue health square indicates that a very short exposure could cause death or major residual injury (See figures 4.3 in Participant Guide). </a:t>
            </a:r>
          </a:p>
          <a:p>
            <a:pPr>
              <a:buFont typeface="Arial" pitchFamily="34" charset="0"/>
              <a:buNone/>
              <a:defRPr/>
            </a:pPr>
            <a:endParaRPr lang="en-US" sz="1000" dirty="0">
              <a:latin typeface="Arial" pitchFamily="34" charset="0"/>
              <a:cs typeface="Arial" pitchFamily="34" charset="0"/>
            </a:endParaRPr>
          </a:p>
          <a:p>
            <a:pPr marL="171450" indent="-171450">
              <a:buFont typeface="Arial" pitchFamily="34" charset="0"/>
              <a:buChar char="•"/>
              <a:defRPr/>
            </a:pPr>
            <a:r>
              <a:rPr lang="en-US" sz="1000" dirty="0">
                <a:latin typeface="Arial" pitchFamily="34" charset="0"/>
                <a:cs typeface="Arial" pitchFamily="34" charset="0"/>
              </a:rPr>
              <a:t>Health: Blue</a:t>
            </a:r>
          </a:p>
          <a:p>
            <a:pPr marL="171450" indent="-171450">
              <a:buFont typeface="Arial" pitchFamily="34" charset="0"/>
              <a:buChar char="•"/>
              <a:defRPr/>
            </a:pPr>
            <a:r>
              <a:rPr lang="en-US" sz="1000" dirty="0">
                <a:latin typeface="Arial" pitchFamily="34" charset="0"/>
                <a:cs typeface="Arial" pitchFamily="34" charset="0"/>
              </a:rPr>
              <a:t>Flammability: Red</a:t>
            </a:r>
          </a:p>
          <a:p>
            <a:pPr marL="171450" indent="-171450">
              <a:buFont typeface="Arial" pitchFamily="34" charset="0"/>
              <a:buChar char="•"/>
              <a:defRPr/>
            </a:pPr>
            <a:r>
              <a:rPr lang="en-US" sz="1000" dirty="0">
                <a:latin typeface="Arial" pitchFamily="34" charset="0"/>
                <a:cs typeface="Arial" pitchFamily="34" charset="0"/>
              </a:rPr>
              <a:t>Instability: Yellow</a:t>
            </a:r>
          </a:p>
          <a:p>
            <a:pPr marL="171450" indent="-171450">
              <a:buFont typeface="Arial" pitchFamily="34" charset="0"/>
              <a:buChar char="•"/>
              <a:defRPr/>
            </a:pPr>
            <a:r>
              <a:rPr lang="en-US" sz="1000" dirty="0">
                <a:latin typeface="Arial" pitchFamily="34" charset="0"/>
                <a:cs typeface="Arial" pitchFamily="34" charset="0"/>
              </a:rPr>
              <a:t>Special: White (special notice)</a:t>
            </a:r>
          </a:p>
          <a:p>
            <a:pPr marL="171450" indent="-171450">
              <a:buFont typeface="Arial" pitchFamily="34" charset="0"/>
              <a:buChar char="•"/>
              <a:defRPr/>
            </a:pPr>
            <a:endParaRPr lang="en-US" sz="1000" dirty="0">
              <a:latin typeface="Arial" pitchFamily="34" charset="0"/>
              <a:cs typeface="Arial" pitchFamily="34" charset="0"/>
            </a:endParaRPr>
          </a:p>
          <a:p>
            <a:pPr>
              <a:buFont typeface="Arial" pitchFamily="34" charset="0"/>
              <a:buNone/>
              <a:defRPr/>
            </a:pPr>
            <a:r>
              <a:rPr lang="en-US" sz="1000" dirty="0">
                <a:latin typeface="Arial" pitchFamily="34" charset="0"/>
                <a:cs typeface="Arial" pitchFamily="34" charset="0"/>
              </a:rPr>
              <a:t>Ethanol is represented by a 2 in the blue health square, indicating slight-to-moderate irritation. It is also represented by a 0 for instability (yellow) and a 3 for flammability (red), indicating high flammability with ignition likely under most conditions. There is no commonly accepted special character (white) for ethanol, though one may be appropriate.</a:t>
            </a:r>
          </a:p>
          <a:p>
            <a:pPr>
              <a:defRPr/>
            </a:pPr>
            <a:endParaRPr lang="en-US" dirty="0">
              <a:ea typeface="ＭＳ Ｐゴシック" pitchFamily="34" charset="-128"/>
            </a:endParaRPr>
          </a:p>
        </p:txBody>
      </p:sp>
      <p:sp>
        <p:nvSpPr>
          <p:cNvPr id="25604" name="Slide Number Placeholder 3">
            <a:extLst>
              <a:ext uri="{FF2B5EF4-FFF2-40B4-BE49-F238E27FC236}">
                <a16:creationId xmlns:a16="http://schemas.microsoft.com/office/drawing/2014/main" id="{EB66F983-0527-4BFD-AABA-2AA6F36A20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E8FA28E-E0B8-4B49-A55A-54C5D6CFD462}" type="slidenum">
              <a:rPr lang="en-US" altLang="en-US" smtClean="0"/>
              <a:pPr>
                <a:spcBef>
                  <a:spcPct val="0"/>
                </a:spcBef>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4541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E6E9196-9579-42CC-80E9-79C69EFAFA53}"/>
              </a:ext>
            </a:extLst>
          </p:cNvPr>
          <p:cNvSpPr>
            <a:spLocks noGrp="1" noChangeArrowheads="1"/>
          </p:cNvSpPr>
          <p:nvPr>
            <p:ph type="sldNum" sz="quarter" idx="10"/>
          </p:nvPr>
        </p:nvSpPr>
        <p:spPr/>
        <p:txBody>
          <a:bodyPr/>
          <a:lstStyle>
            <a:lvl1pPr>
              <a:defRPr/>
            </a:lvl1pPr>
          </a:lstStyle>
          <a:p>
            <a:pPr>
              <a:defRPr/>
            </a:pPr>
            <a:fld id="{7D79F116-DFF4-46FC-8088-DEAD2ABCD6DB}" type="slidenum">
              <a:rPr lang="en-US" altLang="en-US"/>
              <a:pPr>
                <a:defRPr/>
              </a:pPr>
              <a:t>‹#›</a:t>
            </a:fld>
            <a:endParaRPr lang="en-US" altLang="en-US"/>
          </a:p>
        </p:txBody>
      </p:sp>
    </p:spTree>
    <p:extLst>
      <p:ext uri="{BB962C8B-B14F-4D97-AF65-F5344CB8AC3E}">
        <p14:creationId xmlns:p14="http://schemas.microsoft.com/office/powerpoint/2010/main" val="35144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a:extLst>
              <a:ext uri="{FF2B5EF4-FFF2-40B4-BE49-F238E27FC236}">
                <a16:creationId xmlns:a16="http://schemas.microsoft.com/office/drawing/2014/main" id="{3D1C2874-A7DB-4E2D-91DE-35AF72F580B3}"/>
              </a:ext>
            </a:extLst>
          </p:cNvPr>
          <p:cNvSpPr>
            <a:spLocks noGrp="1" noChangeArrowheads="1"/>
          </p:cNvSpPr>
          <p:nvPr>
            <p:ph type="sldNum" sz="quarter" idx="10"/>
          </p:nvPr>
        </p:nvSpPr>
        <p:spPr/>
        <p:txBody>
          <a:bodyPr/>
          <a:lstStyle>
            <a:lvl1pPr>
              <a:defRPr/>
            </a:lvl1pPr>
          </a:lstStyle>
          <a:p>
            <a:pPr>
              <a:defRPr/>
            </a:pPr>
            <a:fld id="{D4187196-748A-4387-A491-5A427B90C718}" type="slidenum">
              <a:rPr lang="en-US" altLang="en-US"/>
              <a:pPr>
                <a:defRPr/>
              </a:pPr>
              <a:t>‹#›</a:t>
            </a:fld>
            <a:endParaRPr lang="en-US" altLang="en-US"/>
          </a:p>
        </p:txBody>
      </p:sp>
    </p:spTree>
    <p:extLst>
      <p:ext uri="{BB962C8B-B14F-4D97-AF65-F5344CB8AC3E}">
        <p14:creationId xmlns:p14="http://schemas.microsoft.com/office/powerpoint/2010/main" val="2282965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9">
            <a:extLst>
              <a:ext uri="{FF2B5EF4-FFF2-40B4-BE49-F238E27FC236}">
                <a16:creationId xmlns:a16="http://schemas.microsoft.com/office/drawing/2014/main" id="{DDAFD8C1-D482-4FE2-9603-A16E1C077C12}"/>
              </a:ext>
            </a:extLst>
          </p:cNvPr>
          <p:cNvSpPr>
            <a:spLocks noGrp="1" noChangeArrowheads="1"/>
          </p:cNvSpPr>
          <p:nvPr>
            <p:ph type="sldNum" sz="quarter" idx="10"/>
          </p:nvPr>
        </p:nvSpPr>
        <p:spPr/>
        <p:txBody>
          <a:bodyPr/>
          <a:lstStyle>
            <a:lvl1pPr>
              <a:defRPr/>
            </a:lvl1pPr>
          </a:lstStyle>
          <a:p>
            <a:pPr>
              <a:defRPr/>
            </a:pPr>
            <a:fld id="{256275AB-B459-4B48-B826-E80D22FB530F}" type="slidenum">
              <a:rPr lang="en-US" altLang="en-US"/>
              <a:pPr>
                <a:defRPr/>
              </a:pPr>
              <a:t>‹#›</a:t>
            </a:fld>
            <a:endParaRPr lang="en-US" altLang="en-US"/>
          </a:p>
        </p:txBody>
      </p:sp>
    </p:spTree>
    <p:extLst>
      <p:ext uri="{BB962C8B-B14F-4D97-AF65-F5344CB8AC3E}">
        <p14:creationId xmlns:p14="http://schemas.microsoft.com/office/powerpoint/2010/main" val="5701043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6">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86B9B45-FC0B-4B98-8BDE-FE18ACC46D59}"/>
              </a:ext>
            </a:extLst>
          </p:cNvPr>
          <p:cNvSpPr>
            <a:spLocks noGrp="1"/>
          </p:cNvSpPr>
          <p:nvPr>
            <p:ph type="title"/>
          </p:nvPr>
        </p:nvSpPr>
        <p:spPr bwMode="auto">
          <a:xfrm>
            <a:off x="609600" y="838200"/>
            <a:ext cx="1097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Heading template</a:t>
            </a:r>
          </a:p>
        </p:txBody>
      </p:sp>
      <p:sp>
        <p:nvSpPr>
          <p:cNvPr id="1027" name="Text Placeholder 2">
            <a:extLst>
              <a:ext uri="{FF2B5EF4-FFF2-40B4-BE49-F238E27FC236}">
                <a16:creationId xmlns:a16="http://schemas.microsoft.com/office/drawing/2014/main" id="{0C7E072C-88F5-4488-A6B6-B0EC7519DE31}"/>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a:extLst>
              <a:ext uri="{FF2B5EF4-FFF2-40B4-BE49-F238E27FC236}">
                <a16:creationId xmlns:a16="http://schemas.microsoft.com/office/drawing/2014/main" id="{393E8733-5D77-4037-845B-7D1E7D83D72D}"/>
              </a:ext>
            </a:extLst>
          </p:cNvPr>
          <p:cNvSpPr>
            <a:spLocks noGrp="1"/>
          </p:cNvSpPr>
          <p:nvPr>
            <p:ph type="ftr" sz="quarter" idx="3"/>
          </p:nvPr>
        </p:nvSpPr>
        <p:spPr>
          <a:xfrm>
            <a:off x="304800" y="22860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A409F0AE-99C4-4030-B314-EE485204BBD4}"/>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a:defRPr/>
            </a:pPr>
            <a:fld id="{653D9D32-6ACC-4FAF-AAA3-2944011DD9D4}" type="slidenum">
              <a:rPr lang="en-US" altLang="en-US"/>
              <a:pPr>
                <a:defRPr/>
              </a:pPr>
              <a:t>‹#›</a:t>
            </a:fld>
            <a:endParaRPr lang="en-US" altLang="en-US"/>
          </a:p>
        </p:txBody>
      </p:sp>
      <p:sp>
        <p:nvSpPr>
          <p:cNvPr id="7" name="Rectangle 9">
            <a:extLst>
              <a:ext uri="{FF2B5EF4-FFF2-40B4-BE49-F238E27FC236}">
                <a16:creationId xmlns:a16="http://schemas.microsoft.com/office/drawing/2014/main" id="{8A237595-980B-4528-B24F-AE7392935A0F}"/>
              </a:ext>
            </a:extLst>
          </p:cNvPr>
          <p:cNvSpPr txBox="1">
            <a:spLocks noChangeArrowheads="1"/>
          </p:cNvSpPr>
          <p:nvPr/>
        </p:nvSpPr>
        <p:spPr>
          <a:xfrm>
            <a:off x="4572000" y="6191250"/>
            <a:ext cx="2844800" cy="365125"/>
          </a:xfrm>
          <a:prstGeom prst="rect">
            <a:avLst/>
          </a:prstGeom>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fld id="{24BD3AD6-73C5-490D-A607-D5D0CD85635C}" type="slidenum">
              <a:rPr lang="en-US" altLang="en-US" sz="1200" b="1" smtClean="0">
                <a:solidFill>
                  <a:schemeClr val="bg1"/>
                </a:solidFill>
                <a:latin typeface="Calibri" panose="020F0502020204030204" pitchFamily="34" charset="0"/>
                <a:cs typeface="Arial" panose="020B0604020202020204" pitchFamily="34" charset="0"/>
              </a:rPr>
              <a:pPr algn="ctr" eaLnBrk="1" hangingPunct="1">
                <a:defRPr/>
              </a:pPr>
              <a:t>‹#›</a:t>
            </a:fld>
            <a:endParaRPr lang="en-US" altLang="en-US" sz="1200" b="1">
              <a:solidFill>
                <a:schemeClr val="bg1"/>
              </a:solidFill>
              <a:latin typeface="Calibri" panose="020F050202020403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4601" r:id="rId1"/>
    <p:sldLayoutId id="2147484602" r:id="rId2"/>
    <p:sldLayoutId id="2147484603" r:id="rId3"/>
    <p:sldLayoutId id="2147484604" r:id="rId4"/>
  </p:sldLayoutIdLst>
  <p:txStyles>
    <p:titleStyle>
      <a:lvl1pPr algn="l" rtl="0" eaLnBrk="0" fontAlgn="base" hangingPunct="0">
        <a:spcBef>
          <a:spcPct val="0"/>
        </a:spcBef>
        <a:spcAft>
          <a:spcPct val="0"/>
        </a:spcAft>
        <a:defRPr sz="2400" b="1" kern="1200">
          <a:solidFill>
            <a:schemeClr val="tx1"/>
          </a:solidFill>
          <a:latin typeface="Arial"/>
          <a:ea typeface="ＭＳ Ｐゴシック" charset="0"/>
          <a:cs typeface="Arial"/>
        </a:defRPr>
      </a:lvl1pPr>
      <a:lvl2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hyperlink" Target="http://askrail.u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2278EE-DD4F-425D-95EA-613AE4913D33}"/>
              </a:ext>
            </a:extLst>
          </p:cNvPr>
          <p:cNvSpPr txBox="1">
            <a:spLocks/>
          </p:cNvSpPr>
          <p:nvPr/>
        </p:nvSpPr>
        <p:spPr bwMode="auto">
          <a:xfrm>
            <a:off x="1524000" y="838200"/>
            <a:ext cx="9144000" cy="51816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lgn="l" rtl="0" eaLnBrk="0" fontAlgn="base" hangingPunct="0">
              <a:spcBef>
                <a:spcPct val="20000"/>
              </a:spcBef>
              <a:spcAft>
                <a:spcPct val="0"/>
              </a:spcAft>
              <a:buFont typeface="Arial" panose="020B0604020202020204" pitchFamily="34" charset="0"/>
              <a:buChar char="•"/>
              <a:defRPr sz="3200" kern="1200" baseline="0">
                <a:solidFill>
                  <a:schemeClr val="bg1"/>
                </a:solidFill>
                <a:latin typeface="Arial" pitchFamily="34" charset="0"/>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3200" kern="1200" baseline="0">
                <a:solidFill>
                  <a:schemeClr val="bg1"/>
                </a:solidFill>
                <a:latin typeface="Arial" pitchFamily="34" charset="0"/>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3200" kern="1200" baseline="0">
                <a:solidFill>
                  <a:schemeClr val="bg1"/>
                </a:solidFill>
                <a:latin typeface="Arial" pitchFamily="34" charset="0"/>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3200" kern="1200" baseline="0">
                <a:solidFill>
                  <a:schemeClr val="bg1"/>
                </a:solidFill>
                <a:latin typeface="Arial" pitchFamily="34" charset="0"/>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3200" kern="1200" baseline="0">
                <a:solidFill>
                  <a:schemeClr val="bg1"/>
                </a:solidFill>
                <a:latin typeface="Arial" pitchFamily="34" charset="0"/>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lnSpc>
                <a:spcPct val="150000"/>
              </a:lnSpc>
              <a:buFont typeface="Arial" panose="020B0604020202020204" pitchFamily="34" charset="0"/>
              <a:buNone/>
              <a:defRPr/>
            </a:pPr>
            <a:r>
              <a:rPr lang="en-US" altLang="en-US" sz="4800" b="1" dirty="0">
                <a:solidFill>
                  <a:srgbClr val="FFFFFF"/>
                </a:solidFill>
                <a:ea typeface="ＭＳ Ｐゴシック" panose="020B0600070205080204" pitchFamily="34" charset="-128"/>
                <a:cs typeface="Arial" panose="020B0604020202020204" pitchFamily="34" charset="0"/>
              </a:rPr>
              <a:t>Module 4:</a:t>
            </a:r>
          </a:p>
          <a:p>
            <a:pPr marL="0" indent="0" algn="ctr" eaLnBrk="1" hangingPunct="1">
              <a:buFont typeface="Arial" panose="020B0604020202020204" pitchFamily="34" charset="0"/>
              <a:buNone/>
              <a:defRPr/>
            </a:pPr>
            <a:r>
              <a:rPr lang="en-US" altLang="en-US" sz="4800" dirty="0">
                <a:solidFill>
                  <a:srgbClr val="FFFFFF"/>
                </a:solidFill>
                <a:ea typeface="ＭＳ Ｐゴシック" panose="020B0600070205080204" pitchFamily="34" charset="-128"/>
                <a:cs typeface="Arial" panose="020B0604020202020204" pitchFamily="34" charset="0"/>
              </a:rPr>
              <a:t>Transportation and Transfer</a:t>
            </a:r>
          </a:p>
          <a:p>
            <a:pPr marL="0" indent="0">
              <a:buFont typeface="Arial" panose="020B0604020202020204" pitchFamily="34" charset="0"/>
              <a:buNone/>
              <a:defRPr/>
            </a:pPr>
            <a:endParaRPr lang="en-US" altLang="en-US" dirty="0">
              <a:ea typeface="ＭＳ Ｐゴシック" panose="020B0600070205080204"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F0F74953-1EE0-422F-BAC7-D8C7A778AA2E}"/>
              </a:ext>
            </a:extLst>
          </p:cNvPr>
          <p:cNvSpPr>
            <a:spLocks noGrp="1"/>
          </p:cNvSpPr>
          <p:nvPr>
            <p:ph type="title"/>
          </p:nvPr>
        </p:nvSpPr>
        <p:spPr>
          <a:xfrm>
            <a:off x="609600" y="0"/>
            <a:ext cx="9601200" cy="838200"/>
          </a:xfrm>
        </p:spPr>
        <p:txBody>
          <a:bodyPr/>
          <a:lstStyle/>
          <a:p>
            <a:r>
              <a:rPr lang="en-US" altLang="en-US" sz="4400" b="0">
                <a:solidFill>
                  <a:srgbClr val="003175"/>
                </a:solidFill>
                <a:latin typeface="Arial" panose="020B0604020202020204" pitchFamily="34" charset="0"/>
                <a:ea typeface="ＭＳ Ｐゴシック" panose="020B0600070205080204" pitchFamily="34" charset="-128"/>
                <a:cs typeface="Arial" panose="020B0604020202020204" pitchFamily="34" charset="0"/>
              </a:rPr>
              <a:t>Hazard Rating</a:t>
            </a:r>
          </a:p>
        </p:txBody>
      </p:sp>
      <p:sp>
        <p:nvSpPr>
          <p:cNvPr id="16388" name="Content Placeholder 3">
            <a:extLst>
              <a:ext uri="{FF2B5EF4-FFF2-40B4-BE49-F238E27FC236}">
                <a16:creationId xmlns:a16="http://schemas.microsoft.com/office/drawing/2014/main" id="{BFF96653-AA47-48FD-A770-80A51414DD9F}"/>
              </a:ext>
            </a:extLst>
          </p:cNvPr>
          <p:cNvSpPr>
            <a:spLocks noGrp="1"/>
          </p:cNvSpPr>
          <p:nvPr>
            <p:ph sz="half" idx="2"/>
          </p:nvPr>
        </p:nvSpPr>
        <p:spPr>
          <a:xfrm>
            <a:off x="609600" y="1600200"/>
            <a:ext cx="7391400" cy="4191000"/>
          </a:xfrm>
        </p:spPr>
        <p:txBody>
          <a:bodyPr/>
          <a:lstStyle/>
          <a:p>
            <a:pPr marL="0" indent="0">
              <a:buFont typeface="Arial" panose="020B0604020202020204" pitchFamily="34" charset="0"/>
              <a:buNone/>
              <a:defRPr/>
            </a:pPr>
            <a:r>
              <a:rPr lang="en-US" altLang="en-US" sz="2800" dirty="0">
                <a:solidFill>
                  <a:schemeClr val="bg1"/>
                </a:solidFill>
                <a:latin typeface="Arial" panose="020B0604020202020204" pitchFamily="34" charset="0"/>
                <a:ea typeface="ＭＳ Ｐゴシック" pitchFamily="34" charset="-128"/>
                <a:cs typeface="Arial" panose="020B0604020202020204" pitchFamily="34" charset="0"/>
              </a:rPr>
              <a:t>Number Systems </a:t>
            </a:r>
          </a:p>
          <a:p>
            <a:pPr lvl="1">
              <a:defRPr/>
            </a:pPr>
            <a:r>
              <a:rPr lang="en-US" altLang="en-US" sz="2600" dirty="0">
                <a:solidFill>
                  <a:schemeClr val="bg1"/>
                </a:solidFill>
                <a:latin typeface="Arial" panose="020B0604020202020204" pitchFamily="34" charset="0"/>
                <a:ea typeface="ＭＳ Ｐゴシック" pitchFamily="34" charset="-128"/>
                <a:cs typeface="Arial" panose="020B0604020202020204" pitchFamily="34" charset="0"/>
              </a:rPr>
              <a:t>NFPA Rating 0-4</a:t>
            </a:r>
          </a:p>
          <a:p>
            <a:pPr lvl="2">
              <a:defRPr/>
            </a:pPr>
            <a:r>
              <a:rPr lang="en-US" altLang="en-US" dirty="0">
                <a:solidFill>
                  <a:srgbClr val="FFB005"/>
                </a:solidFill>
                <a:latin typeface="Arial" panose="020B0604020202020204" pitchFamily="34" charset="0"/>
                <a:ea typeface="ＭＳ Ｐゴシック" pitchFamily="34" charset="-128"/>
                <a:cs typeface="Arial" panose="020B0604020202020204" pitchFamily="34" charset="0"/>
              </a:rPr>
              <a:t>0-least hazardous</a:t>
            </a:r>
          </a:p>
          <a:p>
            <a:pPr lvl="2">
              <a:defRPr/>
            </a:pPr>
            <a:r>
              <a:rPr lang="en-US" altLang="en-US" dirty="0">
                <a:solidFill>
                  <a:srgbClr val="FFB005"/>
                </a:solidFill>
                <a:latin typeface="Arial" panose="020B0604020202020204" pitchFamily="34" charset="0"/>
                <a:ea typeface="ＭＳ Ｐゴシック" pitchFamily="34" charset="-128"/>
                <a:cs typeface="Arial" panose="020B0604020202020204" pitchFamily="34" charset="0"/>
              </a:rPr>
              <a:t>4-most hazardous</a:t>
            </a:r>
          </a:p>
          <a:p>
            <a:pPr lvl="1">
              <a:defRPr/>
            </a:pPr>
            <a:r>
              <a:rPr lang="en-US" altLang="en-US" sz="2600" dirty="0">
                <a:solidFill>
                  <a:schemeClr val="bg1"/>
                </a:solidFill>
                <a:latin typeface="Arial" panose="020B0604020202020204" pitchFamily="34" charset="0"/>
                <a:ea typeface="ＭＳ Ｐゴシック" pitchFamily="34" charset="-128"/>
                <a:cs typeface="Arial" panose="020B0604020202020204" pitchFamily="34" charset="0"/>
              </a:rPr>
              <a:t>OSHA’s Classification System 1-4</a:t>
            </a:r>
          </a:p>
          <a:p>
            <a:pPr lvl="2">
              <a:defRPr/>
            </a:pPr>
            <a:r>
              <a:rPr lang="en-US" altLang="en-US" dirty="0">
                <a:solidFill>
                  <a:srgbClr val="FFB005"/>
                </a:solidFill>
                <a:latin typeface="Arial" panose="020B0604020202020204" pitchFamily="34" charset="0"/>
                <a:ea typeface="ＭＳ Ｐゴシック" pitchFamily="34" charset="-128"/>
                <a:cs typeface="Arial" panose="020B0604020202020204" pitchFamily="34" charset="0"/>
              </a:rPr>
              <a:t>1-most severe hazard</a:t>
            </a:r>
          </a:p>
          <a:p>
            <a:pPr lvl="2">
              <a:defRPr/>
            </a:pPr>
            <a:r>
              <a:rPr lang="en-US" altLang="en-US" dirty="0">
                <a:solidFill>
                  <a:srgbClr val="FFB005"/>
                </a:solidFill>
                <a:latin typeface="Arial" panose="020B0604020202020204" pitchFamily="34" charset="0"/>
                <a:ea typeface="ＭＳ Ｐゴシック" pitchFamily="34" charset="-128"/>
                <a:cs typeface="Arial" panose="020B0604020202020204" pitchFamily="34" charset="0"/>
              </a:rPr>
              <a:t>4-least severe hazard</a:t>
            </a:r>
          </a:p>
          <a:p>
            <a:pPr lvl="3">
              <a:defRPr/>
            </a:pPr>
            <a:r>
              <a:rPr lang="en-US" altLang="en-US" sz="1600" dirty="0">
                <a:solidFill>
                  <a:schemeClr val="bg1"/>
                </a:solidFill>
                <a:latin typeface="Arial" panose="020B0604020202020204" pitchFamily="34" charset="0"/>
                <a:ea typeface="ＭＳ Ｐゴシック" pitchFamily="34" charset="-128"/>
                <a:cs typeface="Arial" panose="020B0604020202020204" pitchFamily="34" charset="0"/>
              </a:rPr>
              <a:t>The Hazard category numbers are NOT required to be on labels but are required on SDSs in Section 2</a:t>
            </a:r>
          </a:p>
          <a:p>
            <a:pPr lvl="3">
              <a:defRPr/>
            </a:pPr>
            <a:r>
              <a:rPr lang="en-US" altLang="en-US" sz="1600" dirty="0">
                <a:solidFill>
                  <a:schemeClr val="bg1"/>
                </a:solidFill>
                <a:latin typeface="Arial" panose="020B0604020202020204" pitchFamily="34" charset="0"/>
                <a:ea typeface="ＭＳ Ｐゴシック" pitchFamily="34" charset="-128"/>
                <a:cs typeface="Arial" panose="020B0604020202020204" pitchFamily="34" charset="0"/>
              </a:rPr>
              <a:t>Numbers are used to CLASSIFY hazards to determine what label information is required</a:t>
            </a:r>
          </a:p>
          <a:p>
            <a:pPr>
              <a:defRPr/>
            </a:pPr>
            <a:r>
              <a:rPr lang="en-US" dirty="0">
                <a:solidFill>
                  <a:schemeClr val="bg1"/>
                </a:solidFill>
              </a:rPr>
              <a:t>	</a:t>
            </a:r>
          </a:p>
          <a:p>
            <a:pPr>
              <a:defRPr/>
            </a:pPr>
            <a:endParaRPr lang="en-US" altLang="en-US" dirty="0">
              <a:solidFill>
                <a:schemeClr val="bg1"/>
              </a:solidFill>
              <a:ea typeface="ＭＳ Ｐゴシック" pitchFamily="34" charset="-128"/>
            </a:endParaRPr>
          </a:p>
        </p:txBody>
      </p:sp>
      <p:pic>
        <p:nvPicPr>
          <p:cNvPr id="5" name="Picture 4">
            <a:extLst>
              <a:ext uri="{FF2B5EF4-FFF2-40B4-BE49-F238E27FC236}">
                <a16:creationId xmlns:a16="http://schemas.microsoft.com/office/drawing/2014/main" id="{489827DE-E9D9-4BE6-AE5C-1F641F526C5C}"/>
              </a:ext>
            </a:extLst>
          </p:cNvPr>
          <p:cNvPicPr>
            <a:picLocks noChangeAspect="1"/>
          </p:cNvPicPr>
          <p:nvPr/>
        </p:nvPicPr>
        <p:blipFill>
          <a:blip r:embed="rId3"/>
          <a:stretch>
            <a:fillRect/>
          </a:stretch>
        </p:blipFill>
        <p:spPr>
          <a:xfrm>
            <a:off x="8382000" y="1104900"/>
            <a:ext cx="2613025" cy="4648200"/>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4215900F-5F47-4F9F-A850-040259D03722}"/>
              </a:ext>
            </a:extLst>
          </p:cNvPr>
          <p:cNvSpPr>
            <a:spLocks noGrp="1"/>
          </p:cNvSpPr>
          <p:nvPr>
            <p:ph type="title" idx="4294967295"/>
          </p:nvPr>
        </p:nvSpPr>
        <p:spPr>
          <a:xfrm>
            <a:off x="609600" y="0"/>
            <a:ext cx="9601200" cy="808038"/>
          </a:xfrm>
        </p:spPr>
        <p:txBody>
          <a:bodyPr/>
          <a:lstStyle/>
          <a:p>
            <a:pPr eaLnBrk="1" hangingPunct="1"/>
            <a:r>
              <a:rPr lang="en-US" altLang="en-US" sz="4400" b="0">
                <a:solidFill>
                  <a:srgbClr val="003175"/>
                </a:solidFill>
                <a:latin typeface="Arial" panose="020B0604020202020204" pitchFamily="34" charset="0"/>
                <a:ea typeface="ＭＳ Ｐゴシック" panose="020B0600070205080204" pitchFamily="34" charset="-128"/>
                <a:cs typeface="Arial" panose="020B0604020202020204" pitchFamily="34" charset="0"/>
              </a:rPr>
              <a:t>Transportation Patterns</a:t>
            </a:r>
          </a:p>
        </p:txBody>
      </p:sp>
      <p:sp>
        <p:nvSpPr>
          <p:cNvPr id="28675" name="Rectangle 3">
            <a:extLst>
              <a:ext uri="{FF2B5EF4-FFF2-40B4-BE49-F238E27FC236}">
                <a16:creationId xmlns:a16="http://schemas.microsoft.com/office/drawing/2014/main" id="{EDCB3514-FDD2-40FB-A30E-4474BDEEB678}"/>
              </a:ext>
            </a:extLst>
          </p:cNvPr>
          <p:cNvSpPr>
            <a:spLocks noGrp="1"/>
          </p:cNvSpPr>
          <p:nvPr>
            <p:ph type="body" idx="4294967295"/>
          </p:nvPr>
        </p:nvSpPr>
        <p:spPr>
          <a:xfrm>
            <a:off x="609600" y="1600200"/>
            <a:ext cx="8686800" cy="4449763"/>
          </a:xfrm>
        </p:spPr>
        <p:txBody>
          <a:bodyPr/>
          <a:lstStyle/>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Most </a:t>
            </a:r>
            <a:r>
              <a:rPr lang="en-US" altLang="en-US" sz="2800">
                <a:solidFill>
                  <a:schemeClr val="bg1"/>
                </a:solidFill>
                <a:latin typeface="Arial" panose="020B0604020202020204" pitchFamily="34" charset="0"/>
                <a:ea typeface="ＭＳ Ｐゴシック" panose="020B0600070205080204" pitchFamily="34" charset="-128"/>
                <a:cs typeface="Arial" panose="020B0604020202020204" pitchFamily="34" charset="0"/>
              </a:rPr>
              <a:t>hazardous materials </a:t>
            </a: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incidents occur during transportation &amp; transfer operations</a:t>
            </a:r>
          </a:p>
          <a:p>
            <a:pPr lvl="1" eaLnBrk="1" hangingPunct="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Denatured fuel ethanol is classified as a hazardous material </a:t>
            </a:r>
          </a:p>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Be aware of areas/ routes where large number of shipments of ethanol &amp; ethanol-blended fuels routinely pass</a:t>
            </a:r>
          </a:p>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Conducting a hazardous material flow study for your area would provide critical information to help with response needs</a:t>
            </a:r>
          </a:p>
        </p:txBody>
      </p:sp>
      <p:pic>
        <p:nvPicPr>
          <p:cNvPr id="3" name="Picture 2">
            <a:extLst>
              <a:ext uri="{FF2B5EF4-FFF2-40B4-BE49-F238E27FC236}">
                <a16:creationId xmlns:a16="http://schemas.microsoft.com/office/drawing/2014/main" id="{C7974D31-9419-49D6-A481-D7BE20B2C74F}"/>
              </a:ext>
            </a:extLst>
          </p:cNvPr>
          <p:cNvPicPr>
            <a:picLocks noChangeAspect="1"/>
          </p:cNvPicPr>
          <p:nvPr/>
        </p:nvPicPr>
        <p:blipFill rotWithShape="1">
          <a:blip r:embed="rId3"/>
          <a:srcRect t="9887" r="8399" b="6690"/>
          <a:stretch/>
        </p:blipFill>
        <p:spPr>
          <a:xfrm>
            <a:off x="9164638" y="3560763"/>
            <a:ext cx="2625725" cy="1925637"/>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6350120F-6FC7-483C-8C36-24DCE156F005}"/>
              </a:ext>
            </a:extLst>
          </p:cNvPr>
          <p:cNvPicPr>
            <a:picLocks noChangeAspect="1"/>
          </p:cNvPicPr>
          <p:nvPr/>
        </p:nvPicPr>
        <p:blipFill>
          <a:blip r:embed="rId4"/>
          <a:stretch>
            <a:fillRect/>
          </a:stretch>
        </p:blipFill>
        <p:spPr>
          <a:xfrm>
            <a:off x="9164638" y="1552575"/>
            <a:ext cx="2625725" cy="1743075"/>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02E46197-1EB8-445C-8491-3292B3B6715D}"/>
              </a:ext>
            </a:extLst>
          </p:cNvPr>
          <p:cNvSpPr>
            <a:spLocks noGrp="1"/>
          </p:cNvSpPr>
          <p:nvPr>
            <p:ph type="title"/>
          </p:nvPr>
        </p:nvSpPr>
        <p:spPr>
          <a:xfrm>
            <a:off x="609600" y="0"/>
            <a:ext cx="11506200" cy="808038"/>
          </a:xfrm>
        </p:spPr>
        <p:txBody>
          <a:bodyPr/>
          <a:lstStyle/>
          <a:p>
            <a:r>
              <a:rPr lang="en-US" altLang="en-US" sz="4400" b="0">
                <a:solidFill>
                  <a:srgbClr val="003175"/>
                </a:solidFill>
                <a:latin typeface="Arial" panose="020B0604020202020204" pitchFamily="34" charset="0"/>
                <a:ea typeface="ＭＳ Ｐゴシック" panose="020B0600070205080204" pitchFamily="34" charset="-128"/>
                <a:cs typeface="Arial" panose="020B0604020202020204" pitchFamily="34" charset="0"/>
              </a:rPr>
              <a:t>Transportation via Highway</a:t>
            </a:r>
          </a:p>
        </p:txBody>
      </p:sp>
      <p:sp>
        <p:nvSpPr>
          <p:cNvPr id="30723" name="Rectangle 4">
            <a:extLst>
              <a:ext uri="{FF2B5EF4-FFF2-40B4-BE49-F238E27FC236}">
                <a16:creationId xmlns:a16="http://schemas.microsoft.com/office/drawing/2014/main" id="{35EC5289-5C75-4E3F-AAD3-5F245D91F8BF}"/>
              </a:ext>
            </a:extLst>
          </p:cNvPr>
          <p:cNvSpPr>
            <a:spLocks noGrp="1"/>
          </p:cNvSpPr>
          <p:nvPr>
            <p:ph type="body" sz="half" idx="1"/>
          </p:nvPr>
        </p:nvSpPr>
        <p:spPr>
          <a:xfrm>
            <a:off x="609600" y="1570037"/>
            <a:ext cx="5029200" cy="4449763"/>
          </a:xfrm>
        </p:spPr>
        <p:txBody>
          <a:bodyPr/>
          <a:lstStyle/>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MC306/ DOT406</a:t>
            </a:r>
          </a:p>
          <a:p>
            <a:pPr lvl="1" eaLnBrk="1" hangingPunct="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Capacity &gt; 5,000</a:t>
            </a:r>
          </a:p>
          <a:p>
            <a:pPr lvl="1" eaLnBrk="1" hangingPunct="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Aluminum shell</a:t>
            </a:r>
          </a:p>
          <a:p>
            <a:pPr lvl="1" eaLnBrk="1" hangingPunct="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Multiple compartments</a:t>
            </a:r>
          </a:p>
          <a:p>
            <a:pPr>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MC307/ DOT407</a:t>
            </a:r>
          </a:p>
          <a:p>
            <a:pPr lvl="1" eaLnBrk="1" hangingPunct="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Capacity &gt; 5,000</a:t>
            </a:r>
          </a:p>
          <a:p>
            <a:pPr lvl="1" eaLnBrk="1" hangingPunct="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Steel shell</a:t>
            </a:r>
          </a:p>
          <a:p>
            <a:pPr lvl="1" eaLnBrk="1" hangingPunct="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Multiple compartments</a:t>
            </a:r>
          </a:p>
        </p:txBody>
      </p:sp>
      <p:pic>
        <p:nvPicPr>
          <p:cNvPr id="30724" name="Picture 10" descr="Heil Standard Heavy Duty 02">
            <a:extLst>
              <a:ext uri="{FF2B5EF4-FFF2-40B4-BE49-F238E27FC236}">
                <a16:creationId xmlns:a16="http://schemas.microsoft.com/office/drawing/2014/main" id="{9AE5C25C-9B60-46D0-A424-A33ACE28F5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5" r="2776"/>
          <a:stretch/>
        </p:blipFill>
        <p:spPr bwMode="auto">
          <a:xfrm>
            <a:off x="5562600" y="1371600"/>
            <a:ext cx="3048000" cy="181768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26" name="Picture 10" descr="Heil Truck &amp; Pull 01">
            <a:extLst>
              <a:ext uri="{FF2B5EF4-FFF2-40B4-BE49-F238E27FC236}">
                <a16:creationId xmlns:a16="http://schemas.microsoft.com/office/drawing/2014/main" id="{D7958667-26C5-4770-9D57-44DC0B96BE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86" r="7756"/>
          <a:stretch/>
        </p:blipFill>
        <p:spPr bwMode="auto">
          <a:xfrm>
            <a:off x="8823173" y="1382712"/>
            <a:ext cx="3048000" cy="181768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2F0C4CA-289F-439C-9ADD-76DD58409CFC}"/>
              </a:ext>
            </a:extLst>
          </p:cNvPr>
          <p:cNvSpPr txBox="1"/>
          <p:nvPr/>
        </p:nvSpPr>
        <p:spPr>
          <a:xfrm>
            <a:off x="8839201" y="1396186"/>
            <a:ext cx="3047999" cy="2185214"/>
          </a:xfrm>
          <a:prstGeom prst="rect">
            <a:avLst/>
          </a:prstGeom>
          <a:noFill/>
        </p:spPr>
        <p:txBody>
          <a:bodyPr wrap="square" rtlCol="0">
            <a:spAutoFit/>
          </a:bodyPr>
          <a:lstStyle/>
          <a:p>
            <a:pPr algn="ctr"/>
            <a:r>
              <a:rPr lang="en-US" altLang="en-US" sz="1600" dirty="0">
                <a:solidFill>
                  <a:prstClr val="black"/>
                </a:solidFill>
                <a:cs typeface="Arial" panose="020B0604020202020204" pitchFamily="34" charset="0"/>
              </a:rPr>
              <a:t>MC306/DOT406</a:t>
            </a:r>
          </a:p>
          <a:p>
            <a:pPr algn="ctr"/>
            <a:endParaRPr lang="en-US" altLang="en-US" sz="1600" dirty="0">
              <a:solidFill>
                <a:prstClr val="black"/>
              </a:solidFill>
              <a:cs typeface="Arial" panose="020B0604020202020204" pitchFamily="34" charset="0"/>
            </a:endParaRPr>
          </a:p>
          <a:p>
            <a:pPr algn="ctr"/>
            <a:endParaRPr lang="en-US" altLang="en-US" sz="1600" dirty="0">
              <a:solidFill>
                <a:prstClr val="black"/>
              </a:solidFill>
              <a:cs typeface="Arial" panose="020B0604020202020204" pitchFamily="34" charset="0"/>
            </a:endParaRPr>
          </a:p>
          <a:p>
            <a:pPr algn="ctr"/>
            <a:endParaRPr lang="en-US" altLang="en-US" sz="1600" dirty="0">
              <a:solidFill>
                <a:prstClr val="black"/>
              </a:solidFill>
              <a:cs typeface="Arial" panose="020B0604020202020204" pitchFamily="34" charset="0"/>
            </a:endParaRPr>
          </a:p>
          <a:p>
            <a:pPr algn="ctr"/>
            <a:endParaRPr lang="en-US" altLang="en-US" sz="1600" dirty="0">
              <a:solidFill>
                <a:prstClr val="black"/>
              </a:solidFill>
              <a:cs typeface="Arial" panose="020B0604020202020204" pitchFamily="34" charset="0"/>
            </a:endParaRPr>
          </a:p>
          <a:p>
            <a:pPr algn="ctr"/>
            <a:r>
              <a:rPr lang="en-US" altLang="en-US" sz="1600" dirty="0">
                <a:solidFill>
                  <a:prstClr val="black"/>
                </a:solidFill>
                <a:cs typeface="Arial" panose="020B0604020202020204" pitchFamily="34" charset="0"/>
              </a:rPr>
              <a:t> </a:t>
            </a:r>
          </a:p>
          <a:p>
            <a:pPr algn="ctr"/>
            <a:r>
              <a:rPr lang="en-US" altLang="en-US" sz="1600" dirty="0">
                <a:solidFill>
                  <a:schemeClr val="bg1"/>
                </a:solidFill>
                <a:cs typeface="Arial" panose="020B0604020202020204" pitchFamily="34" charset="0"/>
              </a:rPr>
              <a:t>9,500 – 12,000 gallons</a:t>
            </a:r>
          </a:p>
          <a:p>
            <a:endParaRPr lang="en-US" dirty="0"/>
          </a:p>
        </p:txBody>
      </p:sp>
      <p:sp>
        <p:nvSpPr>
          <p:cNvPr id="2" name="TextBox 1">
            <a:extLst>
              <a:ext uri="{FF2B5EF4-FFF2-40B4-BE49-F238E27FC236}">
                <a16:creationId xmlns:a16="http://schemas.microsoft.com/office/drawing/2014/main" id="{AC5BDF5A-C50D-4150-9991-10E5C23435AC}"/>
              </a:ext>
            </a:extLst>
          </p:cNvPr>
          <p:cNvSpPr txBox="1"/>
          <p:nvPr/>
        </p:nvSpPr>
        <p:spPr>
          <a:xfrm>
            <a:off x="8991600" y="3483114"/>
            <a:ext cx="2544763" cy="954107"/>
          </a:xfrm>
          <a:prstGeom prst="rect">
            <a:avLst/>
          </a:prstGeom>
          <a:noFill/>
        </p:spPr>
        <p:txBody>
          <a:bodyPr wrap="square" rtlCol="0">
            <a:spAutoFit/>
          </a:bodyPr>
          <a:lstStyle/>
          <a:p>
            <a:pPr algn="ctr"/>
            <a:r>
              <a:rPr lang="en-US" altLang="en-US" sz="1600" dirty="0">
                <a:solidFill>
                  <a:prstClr val="black"/>
                </a:solidFill>
                <a:cs typeface="Arial" panose="020B0604020202020204" pitchFamily="34" charset="0"/>
              </a:rPr>
              <a:t>MC307/DOT407</a:t>
            </a:r>
          </a:p>
          <a:p>
            <a:pPr algn="ctr"/>
            <a:r>
              <a:rPr lang="en-US" altLang="en-US" sz="1600" dirty="0">
                <a:solidFill>
                  <a:prstClr val="black"/>
                </a:solidFill>
                <a:cs typeface="Arial" panose="020B0604020202020204" pitchFamily="34" charset="0"/>
              </a:rPr>
              <a:t>18,000 – 36,000 gallons</a:t>
            </a:r>
          </a:p>
          <a:p>
            <a:endParaRPr lang="en-US" dirty="0"/>
          </a:p>
        </p:txBody>
      </p:sp>
      <p:sp>
        <p:nvSpPr>
          <p:cNvPr id="11" name="TextBox 10">
            <a:extLst>
              <a:ext uri="{FF2B5EF4-FFF2-40B4-BE49-F238E27FC236}">
                <a16:creationId xmlns:a16="http://schemas.microsoft.com/office/drawing/2014/main" id="{7D9D16AF-708C-41FE-B0C6-72F457C1D1DB}"/>
              </a:ext>
            </a:extLst>
          </p:cNvPr>
          <p:cNvSpPr txBox="1"/>
          <p:nvPr/>
        </p:nvSpPr>
        <p:spPr>
          <a:xfrm>
            <a:off x="5562600" y="1396186"/>
            <a:ext cx="3048000" cy="2185214"/>
          </a:xfrm>
          <a:prstGeom prst="rect">
            <a:avLst/>
          </a:prstGeom>
          <a:noFill/>
        </p:spPr>
        <p:txBody>
          <a:bodyPr wrap="square" rtlCol="0">
            <a:spAutoFit/>
          </a:bodyPr>
          <a:lstStyle/>
          <a:p>
            <a:pPr algn="ctr"/>
            <a:r>
              <a:rPr lang="en-US" altLang="en-US" sz="1600" dirty="0">
                <a:cs typeface="Arial" panose="020B0604020202020204" pitchFamily="34" charset="0"/>
              </a:rPr>
              <a:t>MC306/DOT406</a:t>
            </a:r>
          </a:p>
          <a:p>
            <a:pPr algn="ctr"/>
            <a:endParaRPr lang="en-US" altLang="en-US" sz="1600" dirty="0">
              <a:cs typeface="Arial" panose="020B0604020202020204" pitchFamily="34" charset="0"/>
            </a:endParaRPr>
          </a:p>
          <a:p>
            <a:pPr algn="ctr"/>
            <a:endParaRPr lang="en-US" altLang="en-US" sz="1600" dirty="0">
              <a:cs typeface="Arial" panose="020B0604020202020204" pitchFamily="34" charset="0"/>
            </a:endParaRPr>
          </a:p>
          <a:p>
            <a:pPr algn="ctr"/>
            <a:endParaRPr lang="en-US" altLang="en-US" sz="1600" dirty="0">
              <a:cs typeface="Arial" panose="020B0604020202020204" pitchFamily="34" charset="0"/>
            </a:endParaRPr>
          </a:p>
          <a:p>
            <a:pPr algn="ctr"/>
            <a:endParaRPr lang="en-US" altLang="en-US" sz="1600" dirty="0">
              <a:cs typeface="Arial" panose="020B0604020202020204" pitchFamily="34" charset="0"/>
            </a:endParaRPr>
          </a:p>
          <a:p>
            <a:pPr algn="ctr"/>
            <a:endParaRPr lang="en-US" altLang="en-US" sz="1600" dirty="0">
              <a:cs typeface="Arial" panose="020B0604020202020204" pitchFamily="34" charset="0"/>
            </a:endParaRPr>
          </a:p>
          <a:p>
            <a:pPr algn="ctr"/>
            <a:r>
              <a:rPr lang="en-US" altLang="en-US" sz="1600" dirty="0">
                <a:solidFill>
                  <a:schemeClr val="bg1"/>
                </a:solidFill>
                <a:cs typeface="Arial" panose="020B0604020202020204" pitchFamily="34" charset="0"/>
              </a:rPr>
              <a:t>6,000 – 9,500 gallons</a:t>
            </a:r>
          </a:p>
          <a:p>
            <a:endParaRPr lang="en-US" dirty="0"/>
          </a:p>
        </p:txBody>
      </p:sp>
      <p:pic>
        <p:nvPicPr>
          <p:cNvPr id="12" name="Picture 11" descr="A picture containing tree, outdoor, truck, transport&#10;&#10;Description automatically generated">
            <a:extLst>
              <a:ext uri="{FF2B5EF4-FFF2-40B4-BE49-F238E27FC236}">
                <a16:creationId xmlns:a16="http://schemas.microsoft.com/office/drawing/2014/main" id="{E388CA06-0277-4513-9E0D-018FCC9E89F4}"/>
              </a:ext>
            </a:extLst>
          </p:cNvPr>
          <p:cNvPicPr>
            <a:picLocks noChangeAspect="1"/>
          </p:cNvPicPr>
          <p:nvPr/>
        </p:nvPicPr>
        <p:blipFill rotWithShape="1">
          <a:blip r:embed="rId5">
            <a:extLst>
              <a:ext uri="{28A0092B-C50C-407E-A947-70E740481C1C}">
                <a14:useLocalDpi xmlns:a14="http://schemas.microsoft.com/office/drawing/2010/main" val="0"/>
              </a:ext>
            </a:extLst>
          </a:blip>
          <a:srcRect t="17036" b="3781"/>
          <a:stretch/>
        </p:blipFill>
        <p:spPr>
          <a:xfrm>
            <a:off x="8823173" y="3429000"/>
            <a:ext cx="3064027" cy="1819656"/>
          </a:xfrm>
          <a:prstGeom prst="rect">
            <a:avLst/>
          </a:prstGeom>
          <a:ln>
            <a:solidFill>
              <a:schemeClr val="tx1"/>
            </a:solidFill>
          </a:ln>
          <a:effectLst>
            <a:outerShdw blurRad="50800" dist="38100" dir="2700000" algn="tl" rotWithShape="0">
              <a:prstClr val="black">
                <a:alpha val="40000"/>
              </a:prstClr>
            </a:outerShdw>
          </a:effectLst>
        </p:spPr>
      </p:pic>
      <p:pic>
        <p:nvPicPr>
          <p:cNvPr id="13" name="Picture 12" descr="A picture containing road, outdoor, sky, truck&#10;&#10;Description automatically generated">
            <a:extLst>
              <a:ext uri="{FF2B5EF4-FFF2-40B4-BE49-F238E27FC236}">
                <a16:creationId xmlns:a16="http://schemas.microsoft.com/office/drawing/2014/main" id="{2E8CB64B-EA59-4947-96B0-CF091EDD8CAB}"/>
              </a:ext>
            </a:extLst>
          </p:cNvPr>
          <p:cNvPicPr>
            <a:picLocks noChangeAspect="1"/>
          </p:cNvPicPr>
          <p:nvPr/>
        </p:nvPicPr>
        <p:blipFill rotWithShape="1">
          <a:blip r:embed="rId6">
            <a:extLst>
              <a:ext uri="{28A0092B-C50C-407E-A947-70E740481C1C}">
                <a14:useLocalDpi xmlns:a14="http://schemas.microsoft.com/office/drawing/2010/main" val="0"/>
              </a:ext>
            </a:extLst>
          </a:blip>
          <a:srcRect t="9611" r="-412" b="9945"/>
          <a:stretch/>
        </p:blipFill>
        <p:spPr>
          <a:xfrm>
            <a:off x="5562600" y="3442673"/>
            <a:ext cx="3044952" cy="1815127"/>
          </a:xfrm>
          <a:prstGeom prst="rect">
            <a:avLst/>
          </a:prstGeom>
          <a:ln>
            <a:solidFill>
              <a:schemeClr val="tx1"/>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0899CA1A-BA8C-4D46-A52A-6FF14BB13018}"/>
              </a:ext>
            </a:extLst>
          </p:cNvPr>
          <p:cNvSpPr txBox="1"/>
          <p:nvPr/>
        </p:nvSpPr>
        <p:spPr>
          <a:xfrm>
            <a:off x="5562600" y="3429000"/>
            <a:ext cx="3048000" cy="2185214"/>
          </a:xfrm>
          <a:prstGeom prst="rect">
            <a:avLst/>
          </a:prstGeom>
          <a:noFill/>
        </p:spPr>
        <p:txBody>
          <a:bodyPr wrap="square" rtlCol="0">
            <a:spAutoFit/>
          </a:bodyPr>
          <a:lstStyle/>
          <a:p>
            <a:pPr algn="ctr"/>
            <a:r>
              <a:rPr lang="en-US" altLang="en-US" sz="1600" dirty="0">
                <a:cs typeface="Arial" panose="020B0604020202020204" pitchFamily="34" charset="0"/>
              </a:rPr>
              <a:t>MC307/DOT407</a:t>
            </a:r>
          </a:p>
          <a:p>
            <a:pPr algn="ctr"/>
            <a:endParaRPr lang="en-US" altLang="en-US" sz="1600" dirty="0">
              <a:solidFill>
                <a:schemeClr val="bg1"/>
              </a:solidFill>
              <a:cs typeface="Arial" panose="020B0604020202020204" pitchFamily="34" charset="0"/>
            </a:endParaRPr>
          </a:p>
          <a:p>
            <a:pPr algn="ctr"/>
            <a:endParaRPr lang="en-US" altLang="en-US" sz="1600" dirty="0">
              <a:solidFill>
                <a:schemeClr val="bg1"/>
              </a:solidFill>
              <a:cs typeface="Arial" panose="020B0604020202020204" pitchFamily="34" charset="0"/>
            </a:endParaRPr>
          </a:p>
          <a:p>
            <a:pPr algn="ctr"/>
            <a:endParaRPr lang="en-US" altLang="en-US" sz="1600" dirty="0">
              <a:solidFill>
                <a:schemeClr val="bg1"/>
              </a:solidFill>
              <a:cs typeface="Arial" panose="020B0604020202020204" pitchFamily="34" charset="0"/>
            </a:endParaRPr>
          </a:p>
          <a:p>
            <a:pPr algn="ctr"/>
            <a:endParaRPr lang="en-US" altLang="en-US" sz="1600" dirty="0">
              <a:solidFill>
                <a:schemeClr val="bg1"/>
              </a:solidFill>
              <a:cs typeface="Arial" panose="020B0604020202020204" pitchFamily="34" charset="0"/>
            </a:endParaRPr>
          </a:p>
          <a:p>
            <a:pPr algn="ctr"/>
            <a:endParaRPr lang="en-US" altLang="en-US" sz="1600" dirty="0">
              <a:solidFill>
                <a:schemeClr val="bg1"/>
              </a:solidFill>
              <a:cs typeface="Arial" panose="020B0604020202020204" pitchFamily="34" charset="0"/>
            </a:endParaRPr>
          </a:p>
          <a:p>
            <a:pPr algn="ctr"/>
            <a:r>
              <a:rPr lang="en-US" altLang="en-US" sz="1600" dirty="0">
                <a:solidFill>
                  <a:schemeClr val="bg1"/>
                </a:solidFill>
                <a:cs typeface="Arial" panose="020B0604020202020204" pitchFamily="34" charset="0"/>
              </a:rPr>
              <a:t>5,000 – 7,000 gallons</a:t>
            </a:r>
          </a:p>
          <a:p>
            <a:endParaRPr lang="en-US" dirty="0"/>
          </a:p>
        </p:txBody>
      </p:sp>
      <p:sp>
        <p:nvSpPr>
          <p:cNvPr id="14" name="TextBox 13">
            <a:extLst>
              <a:ext uri="{FF2B5EF4-FFF2-40B4-BE49-F238E27FC236}">
                <a16:creationId xmlns:a16="http://schemas.microsoft.com/office/drawing/2014/main" id="{7B839FBC-AEB2-48BB-B089-8D9751F36624}"/>
              </a:ext>
            </a:extLst>
          </p:cNvPr>
          <p:cNvSpPr txBox="1"/>
          <p:nvPr/>
        </p:nvSpPr>
        <p:spPr>
          <a:xfrm>
            <a:off x="8839200" y="3453586"/>
            <a:ext cx="3048000" cy="2185214"/>
          </a:xfrm>
          <a:prstGeom prst="rect">
            <a:avLst/>
          </a:prstGeom>
          <a:noFill/>
        </p:spPr>
        <p:txBody>
          <a:bodyPr wrap="square" rtlCol="0">
            <a:spAutoFit/>
          </a:bodyPr>
          <a:lstStyle/>
          <a:p>
            <a:pPr algn="ctr"/>
            <a:r>
              <a:rPr lang="en-US" altLang="en-US" sz="1600" dirty="0">
                <a:solidFill>
                  <a:schemeClr val="bg1"/>
                </a:solidFill>
                <a:cs typeface="Arial" panose="020B0604020202020204" pitchFamily="34" charset="0"/>
              </a:rPr>
              <a:t>MC307/DOT407</a:t>
            </a:r>
          </a:p>
          <a:p>
            <a:pPr algn="ctr"/>
            <a:endParaRPr lang="en-US" altLang="en-US" sz="1600" dirty="0">
              <a:solidFill>
                <a:schemeClr val="bg1"/>
              </a:solidFill>
              <a:cs typeface="Arial" panose="020B0604020202020204" pitchFamily="34" charset="0"/>
            </a:endParaRPr>
          </a:p>
          <a:p>
            <a:pPr algn="ctr"/>
            <a:endParaRPr lang="en-US" altLang="en-US" sz="1600" dirty="0">
              <a:solidFill>
                <a:schemeClr val="bg1"/>
              </a:solidFill>
              <a:cs typeface="Arial" panose="020B0604020202020204" pitchFamily="34" charset="0"/>
            </a:endParaRPr>
          </a:p>
          <a:p>
            <a:pPr algn="ctr"/>
            <a:endParaRPr lang="en-US" altLang="en-US" sz="1600" dirty="0">
              <a:solidFill>
                <a:schemeClr val="bg1"/>
              </a:solidFill>
              <a:cs typeface="Arial" panose="020B0604020202020204" pitchFamily="34" charset="0"/>
            </a:endParaRPr>
          </a:p>
          <a:p>
            <a:pPr algn="ctr"/>
            <a:endParaRPr lang="en-US" altLang="en-US" sz="1600" dirty="0">
              <a:solidFill>
                <a:schemeClr val="bg1"/>
              </a:solidFill>
              <a:cs typeface="Arial" panose="020B0604020202020204" pitchFamily="34" charset="0"/>
            </a:endParaRPr>
          </a:p>
          <a:p>
            <a:pPr algn="ctr"/>
            <a:endParaRPr lang="en-US" altLang="en-US" sz="1600" dirty="0">
              <a:solidFill>
                <a:schemeClr val="bg1"/>
              </a:solidFill>
              <a:cs typeface="Arial" panose="020B0604020202020204" pitchFamily="34" charset="0"/>
            </a:endParaRPr>
          </a:p>
          <a:p>
            <a:pPr algn="ctr"/>
            <a:r>
              <a:rPr lang="en-US" altLang="en-US" sz="1600" dirty="0">
                <a:solidFill>
                  <a:schemeClr val="bg1"/>
                </a:solidFill>
                <a:cs typeface="Arial" panose="020B0604020202020204" pitchFamily="34" charset="0"/>
              </a:rPr>
              <a:t>5,000 – 7,000 gallons</a:t>
            </a: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a:extLst>
              <a:ext uri="{FF2B5EF4-FFF2-40B4-BE49-F238E27FC236}">
                <a16:creationId xmlns:a16="http://schemas.microsoft.com/office/drawing/2014/main" id="{B67DB7D9-7EB9-4AD4-8B1A-D5AF6B955683}"/>
              </a:ext>
            </a:extLst>
          </p:cNvPr>
          <p:cNvSpPr>
            <a:spLocks noGrp="1"/>
          </p:cNvSpPr>
          <p:nvPr>
            <p:ph type="body" idx="1"/>
          </p:nvPr>
        </p:nvSpPr>
        <p:spPr>
          <a:xfrm>
            <a:off x="609600" y="1600200"/>
            <a:ext cx="10972800" cy="4449763"/>
          </a:xfrm>
        </p:spPr>
        <p:txBody>
          <a:bodyPr/>
          <a:lstStyle/>
          <a:p>
            <a:pPr eaLnBrk="1" hangingPunct="1">
              <a:lnSpc>
                <a:spcPct val="90000"/>
              </a:lnSpc>
            </a:pPr>
            <a:r>
              <a:rPr lang="en-US" altLang="en-US" sz="2800">
                <a:solidFill>
                  <a:schemeClr val="bg1"/>
                </a:solidFill>
                <a:latin typeface="Arial" panose="020B0604020202020204" pitchFamily="34" charset="0"/>
                <a:ea typeface="ＭＳ Ｐゴシック" panose="020B0600070205080204" pitchFamily="34" charset="-128"/>
                <a:cs typeface="Arial" panose="020B0604020202020204" pitchFamily="34" charset="0"/>
              </a:rPr>
              <a:t>Ethanol cargo tank trucks placarded &amp; marked in the same manner as all other hazardous materials</a:t>
            </a:r>
          </a:p>
          <a:p>
            <a:pPr eaLnBrk="1" hangingPunct="1">
              <a:lnSpc>
                <a:spcPct val="90000"/>
              </a:lnSpc>
            </a:pPr>
            <a:r>
              <a:rPr lang="en-US" altLang="en-US" sz="2800">
                <a:solidFill>
                  <a:schemeClr val="bg1"/>
                </a:solidFill>
                <a:latin typeface="Arial" panose="020B0604020202020204" pitchFamily="34" charset="0"/>
                <a:ea typeface="ＭＳ Ｐゴシック" panose="020B0600070205080204" pitchFamily="34" charset="-128"/>
                <a:cs typeface="Arial" panose="020B0604020202020204" pitchFamily="34" charset="0"/>
              </a:rPr>
              <a:t>Pressure &amp; vacuum relief devices function the same as currently found on gasoline specification cargo tank trucks</a:t>
            </a:r>
          </a:p>
          <a:p>
            <a:pPr eaLnBrk="1" hangingPunct="1">
              <a:lnSpc>
                <a:spcPct val="90000"/>
              </a:lnSpc>
            </a:pPr>
            <a:r>
              <a:rPr lang="en-US" altLang="en-US" sz="2800">
                <a:solidFill>
                  <a:schemeClr val="bg1"/>
                </a:solidFill>
                <a:latin typeface="Arial" panose="020B0604020202020204" pitchFamily="34" charset="0"/>
                <a:ea typeface="ＭＳ Ｐゴシック" panose="020B0600070205080204" pitchFamily="34" charset="-128"/>
                <a:cs typeface="Arial" panose="020B0604020202020204" pitchFamily="34" charset="0"/>
              </a:rPr>
              <a:t>Bottom loaded &amp; unloaded</a:t>
            </a:r>
          </a:p>
          <a:p>
            <a:pPr eaLnBrk="1" hangingPunct="1">
              <a:lnSpc>
                <a:spcPct val="90000"/>
              </a:lnSpc>
            </a:pPr>
            <a:r>
              <a:rPr lang="en-US" altLang="en-US" sz="2800">
                <a:solidFill>
                  <a:schemeClr val="bg1"/>
                </a:solidFill>
                <a:latin typeface="Arial" panose="020B0604020202020204" pitchFamily="34" charset="0"/>
                <a:ea typeface="ＭＳ Ｐゴシック" panose="020B0600070205080204" pitchFamily="34" charset="-128"/>
                <a:cs typeface="Arial" panose="020B0604020202020204" pitchFamily="34" charset="0"/>
              </a:rPr>
              <a:t>Vapor recovery system equipped</a:t>
            </a:r>
          </a:p>
        </p:txBody>
      </p:sp>
      <p:sp>
        <p:nvSpPr>
          <p:cNvPr id="32771" name="Rectangle 2">
            <a:extLst>
              <a:ext uri="{FF2B5EF4-FFF2-40B4-BE49-F238E27FC236}">
                <a16:creationId xmlns:a16="http://schemas.microsoft.com/office/drawing/2014/main" id="{E063758A-3DE6-44DC-BD91-60CB125A2D97}"/>
              </a:ext>
            </a:extLst>
          </p:cNvPr>
          <p:cNvSpPr>
            <a:spLocks noGrp="1"/>
          </p:cNvSpPr>
          <p:nvPr>
            <p:ph type="title"/>
          </p:nvPr>
        </p:nvSpPr>
        <p:spPr>
          <a:xfrm>
            <a:off x="609600" y="0"/>
            <a:ext cx="10591800" cy="808038"/>
          </a:xfrm>
        </p:spPr>
        <p:txBody>
          <a:bodyPr/>
          <a:lstStyle/>
          <a:p>
            <a:r>
              <a:rPr lang="en-US" altLang="en-US" sz="4400" b="0">
                <a:solidFill>
                  <a:srgbClr val="003175"/>
                </a:solidFill>
                <a:latin typeface="Arial" panose="020B0604020202020204" pitchFamily="34" charset="0"/>
                <a:ea typeface="ＭＳ Ｐゴシック" panose="020B0600070205080204" pitchFamily="34" charset="-128"/>
                <a:cs typeface="Arial" panose="020B0604020202020204" pitchFamily="34" charset="0"/>
              </a:rPr>
              <a:t>Transportation via Highway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7">
            <a:extLst>
              <a:ext uri="{FF2B5EF4-FFF2-40B4-BE49-F238E27FC236}">
                <a16:creationId xmlns:a16="http://schemas.microsoft.com/office/drawing/2014/main" id="{56D7E699-C289-4787-B0F2-69A012F75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4425" y="3695700"/>
            <a:ext cx="1755775" cy="200025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4819" name="Rectangle 2">
            <a:extLst>
              <a:ext uri="{FF2B5EF4-FFF2-40B4-BE49-F238E27FC236}">
                <a16:creationId xmlns:a16="http://schemas.microsoft.com/office/drawing/2014/main" id="{8619E1E6-9546-471B-BA10-714DD45196E9}"/>
              </a:ext>
            </a:extLst>
          </p:cNvPr>
          <p:cNvSpPr>
            <a:spLocks noGrp="1"/>
          </p:cNvSpPr>
          <p:nvPr>
            <p:ph type="title" idx="4294967295"/>
          </p:nvPr>
        </p:nvSpPr>
        <p:spPr>
          <a:xfrm>
            <a:off x="609600" y="0"/>
            <a:ext cx="10896600" cy="895350"/>
          </a:xfrm>
        </p:spPr>
        <p:txBody>
          <a:bodyPr/>
          <a:lstStyle/>
          <a:p>
            <a:r>
              <a:rPr lang="en-US" altLang="en-US" sz="4400" b="0">
                <a:solidFill>
                  <a:srgbClr val="003175"/>
                </a:solidFill>
                <a:latin typeface="Arial" panose="020B0604020202020204" pitchFamily="34" charset="0"/>
                <a:ea typeface="ＭＳ Ｐゴシック" panose="020B0600070205080204" pitchFamily="34" charset="-128"/>
                <a:cs typeface="Arial" panose="020B0604020202020204" pitchFamily="34" charset="0"/>
              </a:rPr>
              <a:t>Transportation via Highway</a:t>
            </a:r>
          </a:p>
        </p:txBody>
      </p:sp>
      <p:sp>
        <p:nvSpPr>
          <p:cNvPr id="34820" name="Rectangle 4">
            <a:extLst>
              <a:ext uri="{FF2B5EF4-FFF2-40B4-BE49-F238E27FC236}">
                <a16:creationId xmlns:a16="http://schemas.microsoft.com/office/drawing/2014/main" id="{658F63FF-EBE8-42EC-8E1E-33F36080AC09}"/>
              </a:ext>
            </a:extLst>
          </p:cNvPr>
          <p:cNvSpPr>
            <a:spLocks noGrp="1"/>
          </p:cNvSpPr>
          <p:nvPr>
            <p:ph type="body" sz="half" idx="4294967295"/>
          </p:nvPr>
        </p:nvSpPr>
        <p:spPr>
          <a:xfrm>
            <a:off x="609600" y="1608138"/>
            <a:ext cx="5867400" cy="4564062"/>
          </a:xfrm>
        </p:spPr>
        <p:txBody>
          <a:bodyPr/>
          <a:lstStyle/>
          <a:p>
            <a:pPr marL="0" indent="0">
              <a:lnSpc>
                <a:spcPct val="90000"/>
              </a:lnSpc>
              <a:buFont typeface="Arial" panose="020B0604020202020204" pitchFamily="34" charset="0"/>
              <a:buNone/>
            </a:pPr>
            <a:r>
              <a:rPr lang="en-US" altLang="en-US" sz="2800">
                <a:solidFill>
                  <a:schemeClr val="bg1"/>
                </a:solidFill>
                <a:latin typeface="Arial" panose="020B0604020202020204" pitchFamily="34" charset="0"/>
                <a:ea typeface="ＭＳ Ｐゴシック" panose="020B0600070205080204" pitchFamily="34" charset="-128"/>
                <a:cs typeface="Arial" panose="020B0604020202020204" pitchFamily="34" charset="0"/>
              </a:rPr>
              <a:t>Safety devices:</a:t>
            </a:r>
          </a:p>
          <a:p>
            <a:pPr lvl="1">
              <a:lnSpc>
                <a:spcPct val="90000"/>
              </a:lnSpc>
            </a:pPr>
            <a:r>
              <a:rPr lang="en-US" altLang="en-US" sz="2600">
                <a:solidFill>
                  <a:schemeClr val="bg1"/>
                </a:solidFill>
                <a:latin typeface="Arial" panose="020B0604020202020204" pitchFamily="34" charset="0"/>
                <a:ea typeface="ＭＳ Ｐゴシック" panose="020B0600070205080204" pitchFamily="34" charset="-128"/>
                <a:cs typeface="Arial" panose="020B0604020202020204" pitchFamily="34" charset="0"/>
              </a:rPr>
              <a:t>Emergency shutoffs</a:t>
            </a:r>
          </a:p>
          <a:p>
            <a:pPr lvl="1">
              <a:lnSpc>
                <a:spcPct val="90000"/>
              </a:lnSpc>
            </a:pPr>
            <a:r>
              <a:rPr lang="en-US" altLang="en-US" sz="2600">
                <a:solidFill>
                  <a:schemeClr val="bg1"/>
                </a:solidFill>
                <a:latin typeface="Arial" panose="020B0604020202020204" pitchFamily="34" charset="0"/>
                <a:ea typeface="ＭＳ Ｐゴシック" panose="020B0600070205080204" pitchFamily="34" charset="-128"/>
                <a:cs typeface="Arial" panose="020B0604020202020204" pitchFamily="34" charset="0"/>
              </a:rPr>
              <a:t>Break away valves</a:t>
            </a:r>
          </a:p>
          <a:p>
            <a:pPr lvl="2">
              <a:lnSpc>
                <a:spcPct val="90000"/>
              </a:lnSpc>
            </a:pPr>
            <a:r>
              <a:rPr lang="en-US" altLang="en-US">
                <a:solidFill>
                  <a:schemeClr val="bg1"/>
                </a:solidFill>
                <a:latin typeface="Arial" panose="020B0604020202020204" pitchFamily="34" charset="0"/>
                <a:ea typeface="ＭＳ Ｐゴシック" panose="020B0600070205080204" pitchFamily="34" charset="-128"/>
                <a:cs typeface="Arial" panose="020B0604020202020204" pitchFamily="34" charset="0"/>
              </a:rPr>
              <a:t>Sheer protection</a:t>
            </a:r>
          </a:p>
          <a:p>
            <a:pPr lvl="1">
              <a:lnSpc>
                <a:spcPct val="90000"/>
              </a:lnSpc>
            </a:pPr>
            <a:r>
              <a:rPr lang="en-US" altLang="en-US" sz="2600">
                <a:solidFill>
                  <a:schemeClr val="bg1"/>
                </a:solidFill>
                <a:latin typeface="Arial" panose="020B0604020202020204" pitchFamily="34" charset="0"/>
                <a:ea typeface="ＭＳ Ｐゴシック" panose="020B0600070205080204" pitchFamily="34" charset="-128"/>
                <a:cs typeface="Arial" panose="020B0604020202020204" pitchFamily="34" charset="0"/>
              </a:rPr>
              <a:t>Pressure relief devices</a:t>
            </a:r>
          </a:p>
          <a:p>
            <a:pPr lvl="1">
              <a:lnSpc>
                <a:spcPct val="90000"/>
              </a:lnSpc>
            </a:pPr>
            <a:r>
              <a:rPr lang="en-US" altLang="en-US" sz="2600">
                <a:solidFill>
                  <a:schemeClr val="bg1"/>
                </a:solidFill>
                <a:latin typeface="Arial" panose="020B0604020202020204" pitchFamily="34" charset="0"/>
                <a:ea typeface="ＭＳ Ｐゴシック" panose="020B0600070205080204" pitchFamily="34" charset="-128"/>
                <a:cs typeface="Arial" panose="020B0604020202020204" pitchFamily="34" charset="0"/>
              </a:rPr>
              <a:t>Overfill protection </a:t>
            </a:r>
          </a:p>
          <a:p>
            <a:pPr lvl="1">
              <a:lnSpc>
                <a:spcPct val="90000"/>
              </a:lnSpc>
            </a:pPr>
            <a:r>
              <a:rPr lang="en-US" altLang="en-US" sz="2600">
                <a:solidFill>
                  <a:schemeClr val="bg1"/>
                </a:solidFill>
                <a:latin typeface="Arial" panose="020B0604020202020204" pitchFamily="34" charset="0"/>
                <a:ea typeface="ＭＳ Ｐゴシック" panose="020B0600070205080204" pitchFamily="34" charset="-128"/>
                <a:cs typeface="Arial" panose="020B0604020202020204" pitchFamily="34" charset="0"/>
              </a:rPr>
              <a:t>Collision protection</a:t>
            </a:r>
          </a:p>
        </p:txBody>
      </p:sp>
      <p:cxnSp>
        <p:nvCxnSpPr>
          <p:cNvPr id="3" name="Straight Arrow Connector 2">
            <a:extLst>
              <a:ext uri="{FF2B5EF4-FFF2-40B4-BE49-F238E27FC236}">
                <a16:creationId xmlns:a16="http://schemas.microsoft.com/office/drawing/2014/main" id="{494BDD1E-2E63-47E7-B71C-413E200C24A7}"/>
              </a:ext>
            </a:extLst>
          </p:cNvPr>
          <p:cNvCxnSpPr>
            <a:cxnSpLocks/>
          </p:cNvCxnSpPr>
          <p:nvPr/>
        </p:nvCxnSpPr>
        <p:spPr>
          <a:xfrm>
            <a:off x="4533900" y="3097213"/>
            <a:ext cx="3543300" cy="123507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34822" name="Picture 8">
            <a:extLst>
              <a:ext uri="{FF2B5EF4-FFF2-40B4-BE49-F238E27FC236}">
                <a16:creationId xmlns:a16="http://schemas.microsoft.com/office/drawing/2014/main" id="{0EEC9B17-37D8-45AE-8FB9-EB28170446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748" r="1818" b="11320"/>
          <a:stretch/>
        </p:blipFill>
        <p:spPr bwMode="auto">
          <a:xfrm>
            <a:off x="6934200" y="1295400"/>
            <a:ext cx="2743200" cy="21336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5" name="Straight Arrow Connector 4">
            <a:extLst>
              <a:ext uri="{FF2B5EF4-FFF2-40B4-BE49-F238E27FC236}">
                <a16:creationId xmlns:a16="http://schemas.microsoft.com/office/drawing/2014/main" id="{D533EF21-025F-4E88-9CC2-91821C060C2F}"/>
              </a:ext>
            </a:extLst>
          </p:cNvPr>
          <p:cNvCxnSpPr>
            <a:cxnSpLocks/>
          </p:cNvCxnSpPr>
          <p:nvPr/>
        </p:nvCxnSpPr>
        <p:spPr>
          <a:xfrm>
            <a:off x="4495800" y="2286000"/>
            <a:ext cx="3581400" cy="4381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a:extLst>
              <a:ext uri="{FF2B5EF4-FFF2-40B4-BE49-F238E27FC236}">
                <a16:creationId xmlns:a16="http://schemas.microsoft.com/office/drawing/2014/main" id="{3EC54F83-B14F-4007-B57C-1BAE18CAB3A6}"/>
              </a:ext>
            </a:extLst>
          </p:cNvPr>
          <p:cNvSpPr>
            <a:spLocks noGrp="1"/>
          </p:cNvSpPr>
          <p:nvPr>
            <p:ph idx="1"/>
          </p:nvPr>
        </p:nvSpPr>
        <p:spPr>
          <a:xfrm>
            <a:off x="609600" y="1600200"/>
            <a:ext cx="10896600" cy="4449763"/>
          </a:xfrm>
        </p:spPr>
        <p:txBody>
          <a:bodyPr/>
          <a:lstStyle/>
          <a:p>
            <a:pPr>
              <a:lnSpc>
                <a:spcPct val="90000"/>
              </a:lnSpc>
            </a:pPr>
            <a:r>
              <a:rPr lang="en-US" altLang="en-US" sz="2800">
                <a:solidFill>
                  <a:schemeClr val="bg1"/>
                </a:solidFill>
                <a:latin typeface="Arial" panose="020B0604020202020204" pitchFamily="34" charset="0"/>
                <a:ea typeface="ＭＳ Ｐゴシック" panose="020B0600070205080204" pitchFamily="34" charset="-128"/>
                <a:cs typeface="Arial" panose="020B0604020202020204" pitchFamily="34" charset="0"/>
              </a:rPr>
              <a:t>Denatured fuel ethanol is regularly transported safely every day by rail</a:t>
            </a:r>
          </a:p>
          <a:p>
            <a:pPr>
              <a:lnSpc>
                <a:spcPct val="90000"/>
              </a:lnSpc>
            </a:pPr>
            <a:r>
              <a:rPr lang="en-US" altLang="en-US" sz="2800">
                <a:solidFill>
                  <a:schemeClr val="bg1"/>
                </a:solidFill>
                <a:latin typeface="Arial" panose="020B0604020202020204" pitchFamily="34" charset="0"/>
                <a:ea typeface="ＭＳ Ｐゴシック" panose="020B0600070205080204" pitchFamily="34" charset="-128"/>
                <a:cs typeface="Arial" panose="020B0604020202020204" pitchFamily="34" charset="0"/>
              </a:rPr>
              <a:t>Transportation occurs in multiple phases from production sites to transload facilities</a:t>
            </a:r>
            <a:endParaRPr lang="en-US" altLang="en-US" sz="260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a:p>
            <a:pPr lvl="1">
              <a:lnSpc>
                <a:spcPct val="90000"/>
              </a:lnSpc>
            </a:pPr>
            <a:r>
              <a:rPr lang="en-US" altLang="en-US" sz="2600">
                <a:solidFill>
                  <a:schemeClr val="bg1"/>
                </a:solidFill>
                <a:latin typeface="Arial" panose="020B0604020202020204" pitchFamily="34" charset="0"/>
                <a:ea typeface="ＭＳ Ｐゴシック" panose="020B0600070205080204" pitchFamily="34" charset="-128"/>
                <a:cs typeface="Arial" panose="020B0604020202020204" pitchFamily="34" charset="0"/>
              </a:rPr>
              <a:t>Rail transport to fixed facility (terminal)</a:t>
            </a:r>
          </a:p>
          <a:p>
            <a:pPr lvl="1">
              <a:lnSpc>
                <a:spcPct val="90000"/>
              </a:lnSpc>
            </a:pPr>
            <a:r>
              <a:rPr lang="en-US" altLang="en-US" sz="2600">
                <a:solidFill>
                  <a:schemeClr val="bg1"/>
                </a:solidFill>
                <a:latin typeface="Arial" panose="020B0604020202020204" pitchFamily="34" charset="0"/>
                <a:ea typeface="ＭＳ Ｐゴシック" panose="020B0600070205080204" pitchFamily="34" charset="-128"/>
                <a:cs typeface="Arial" panose="020B0604020202020204" pitchFamily="34" charset="0"/>
              </a:rPr>
              <a:t>Rail transport directly to cargo tank truck</a:t>
            </a:r>
          </a:p>
          <a:p>
            <a:pPr lvl="1">
              <a:lnSpc>
                <a:spcPct val="90000"/>
              </a:lnSpc>
            </a:pPr>
            <a:r>
              <a:rPr lang="en-US" altLang="en-US" sz="2600">
                <a:solidFill>
                  <a:schemeClr val="bg1"/>
                </a:solidFill>
                <a:latin typeface="Arial" panose="020B0604020202020204" pitchFamily="34" charset="0"/>
                <a:ea typeface="ＭＳ Ｐゴシック" panose="020B0600070205080204" pitchFamily="34" charset="-128"/>
                <a:cs typeface="Arial" panose="020B0604020202020204" pitchFamily="34" charset="0"/>
              </a:rPr>
              <a:t>Rail transport directly to pipeline</a:t>
            </a:r>
          </a:p>
          <a:p>
            <a:pPr lvl="1">
              <a:lnSpc>
                <a:spcPct val="90000"/>
              </a:lnSpc>
            </a:pPr>
            <a:endParaRPr lang="en-US" altLang="en-US">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6867" name="Rectangle 2">
            <a:extLst>
              <a:ext uri="{FF2B5EF4-FFF2-40B4-BE49-F238E27FC236}">
                <a16:creationId xmlns:a16="http://schemas.microsoft.com/office/drawing/2014/main" id="{A5215F1E-CC31-4502-8352-B01BC61F076E}"/>
              </a:ext>
            </a:extLst>
          </p:cNvPr>
          <p:cNvSpPr>
            <a:spLocks noChangeArrowheads="1"/>
          </p:cNvSpPr>
          <p:nvPr/>
        </p:nvSpPr>
        <p:spPr bwMode="auto">
          <a:xfrm>
            <a:off x="609600" y="0"/>
            <a:ext cx="102108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4400">
                <a:solidFill>
                  <a:srgbClr val="003175"/>
                </a:solidFill>
                <a:latin typeface="Arial" panose="020B0604020202020204" pitchFamily="34" charset="0"/>
                <a:cs typeface="Arial" panose="020B0604020202020204" pitchFamily="34" charset="0"/>
              </a:rPr>
              <a:t>Transportation via Rail</a:t>
            </a:r>
          </a:p>
        </p:txBody>
      </p:sp>
      <p:pic>
        <p:nvPicPr>
          <p:cNvPr id="3" name="Picture 2" descr="A train on the tracks&#10;&#10;Description automatically generated">
            <a:extLst>
              <a:ext uri="{FF2B5EF4-FFF2-40B4-BE49-F238E27FC236}">
                <a16:creationId xmlns:a16="http://schemas.microsoft.com/office/drawing/2014/main" id="{C47F31EE-4FE6-4A34-A4DD-11DD3E293B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2288" y="3252787"/>
            <a:ext cx="3673912" cy="2038350"/>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7">
            <a:extLst>
              <a:ext uri="{FF2B5EF4-FFF2-40B4-BE49-F238E27FC236}">
                <a16:creationId xmlns:a16="http://schemas.microsoft.com/office/drawing/2014/main" id="{85698F9D-A73D-425D-A941-BB51EE0E4119}"/>
              </a:ext>
            </a:extLst>
          </p:cNvPr>
          <p:cNvSpPr txBox="1">
            <a:spLocks noChangeArrowheads="1"/>
          </p:cNvSpPr>
          <p:nvPr/>
        </p:nvSpPr>
        <p:spPr bwMode="auto">
          <a:xfrm>
            <a:off x="609600" y="1600200"/>
            <a:ext cx="556260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971550" indent="-5143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lnSpc>
                <a:spcPct val="90000"/>
              </a:lnSpc>
              <a:spcBef>
                <a:spcPct val="0"/>
              </a:spcBef>
              <a:buFont typeface="Arial" panose="020B0604020202020204" pitchFamily="34" charset="0"/>
              <a:buNone/>
            </a:pPr>
            <a:r>
              <a:rPr lang="en-US" altLang="en-US" sz="2800">
                <a:solidFill>
                  <a:schemeClr val="bg1"/>
                </a:solidFill>
                <a:latin typeface="Arial" panose="020B0604020202020204" pitchFamily="34" charset="0"/>
                <a:cs typeface="Arial" panose="020B0604020202020204" pitchFamily="34" charset="0"/>
              </a:rPr>
              <a:t>Rail </a:t>
            </a:r>
            <a:r>
              <a:rPr lang="en-US" altLang="en-US" sz="2800" dirty="0">
                <a:solidFill>
                  <a:schemeClr val="bg1"/>
                </a:solidFill>
                <a:latin typeface="Arial" panose="020B0604020202020204" pitchFamily="34" charset="0"/>
                <a:cs typeface="Arial" panose="020B0604020202020204" pitchFamily="34" charset="0"/>
              </a:rPr>
              <a:t>tank car</a:t>
            </a:r>
          </a:p>
          <a:p>
            <a:pPr lvl="1" eaLnBrk="1" hangingPunct="1">
              <a:lnSpc>
                <a:spcPct val="90000"/>
              </a:lnSpc>
              <a:spcBef>
                <a:spcPct val="0"/>
              </a:spcBef>
            </a:pPr>
            <a:r>
              <a:rPr lang="en-US" altLang="en-US" sz="2600" dirty="0">
                <a:solidFill>
                  <a:schemeClr val="bg1"/>
                </a:solidFill>
                <a:latin typeface="Arial" panose="020B0604020202020204" pitchFamily="34" charset="0"/>
                <a:cs typeface="Arial" panose="020B0604020202020204" pitchFamily="34" charset="0"/>
              </a:rPr>
              <a:t>DOT111A100W1</a:t>
            </a:r>
          </a:p>
          <a:p>
            <a:pPr lvl="1" eaLnBrk="1" hangingPunct="1">
              <a:lnSpc>
                <a:spcPct val="90000"/>
              </a:lnSpc>
              <a:spcBef>
                <a:spcPct val="0"/>
              </a:spcBef>
            </a:pPr>
            <a:r>
              <a:rPr lang="en-US" altLang="en-US" sz="2600" dirty="0">
                <a:solidFill>
                  <a:schemeClr val="bg1"/>
                </a:solidFill>
                <a:latin typeface="Arial" panose="020B0604020202020204" pitchFamily="34" charset="0"/>
                <a:cs typeface="Arial" panose="020B0604020202020204" pitchFamily="34" charset="0"/>
              </a:rPr>
              <a:t>Non-pressure (general service rail tank car/ low-pressure)</a:t>
            </a:r>
          </a:p>
          <a:p>
            <a:pPr lvl="1" eaLnBrk="1" hangingPunct="1">
              <a:lnSpc>
                <a:spcPct val="90000"/>
              </a:lnSpc>
              <a:spcBef>
                <a:spcPct val="0"/>
              </a:spcBef>
            </a:pPr>
            <a:r>
              <a:rPr lang="en-US" altLang="en-US" sz="2600" dirty="0">
                <a:solidFill>
                  <a:schemeClr val="bg1"/>
                </a:solidFill>
                <a:latin typeface="Arial" panose="020B0604020202020204" pitchFamily="34" charset="0"/>
                <a:cs typeface="Arial" panose="020B0604020202020204" pitchFamily="34" charset="0"/>
              </a:rPr>
              <a:t>Approximately 30,000 - 34,000 gallon capacity</a:t>
            </a:r>
          </a:p>
        </p:txBody>
      </p:sp>
      <p:sp>
        <p:nvSpPr>
          <p:cNvPr id="38915" name="Rectangle 2">
            <a:extLst>
              <a:ext uri="{FF2B5EF4-FFF2-40B4-BE49-F238E27FC236}">
                <a16:creationId xmlns:a16="http://schemas.microsoft.com/office/drawing/2014/main" id="{9F65484D-1FA4-4538-BDDD-D91323393EB3}"/>
              </a:ext>
            </a:extLst>
          </p:cNvPr>
          <p:cNvSpPr>
            <a:spLocks noChangeArrowheads="1"/>
          </p:cNvSpPr>
          <p:nvPr/>
        </p:nvSpPr>
        <p:spPr bwMode="auto">
          <a:xfrm>
            <a:off x="609600" y="0"/>
            <a:ext cx="10896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4400">
                <a:solidFill>
                  <a:srgbClr val="003175"/>
                </a:solidFill>
                <a:latin typeface="Arial" panose="020B0604020202020204" pitchFamily="34" charset="0"/>
                <a:cs typeface="Arial" panose="020B0604020202020204" pitchFamily="34" charset="0"/>
              </a:rPr>
              <a:t>Transportation via Rail</a:t>
            </a:r>
          </a:p>
        </p:txBody>
      </p:sp>
      <p:pic>
        <p:nvPicPr>
          <p:cNvPr id="38916" name="Picture 7" descr="Ethanol">
            <a:extLst>
              <a:ext uri="{FF2B5EF4-FFF2-40B4-BE49-F238E27FC236}">
                <a16:creationId xmlns:a16="http://schemas.microsoft.com/office/drawing/2014/main" id="{0D4D8BF2-2E21-4088-A898-B04A3B02D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057400"/>
            <a:ext cx="4264025" cy="32766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7651A67B-B8ED-41F3-8179-7D23C2D231F0}"/>
              </a:ext>
            </a:extLst>
          </p:cNvPr>
          <p:cNvSpPr>
            <a:spLocks noGrp="1"/>
          </p:cNvSpPr>
          <p:nvPr>
            <p:ph type="title"/>
          </p:nvPr>
        </p:nvSpPr>
        <p:spPr>
          <a:xfrm>
            <a:off x="609600" y="0"/>
            <a:ext cx="9601200" cy="1219200"/>
          </a:xfrm>
        </p:spPr>
        <p:txBody>
          <a:bodyPr/>
          <a:lstStyle/>
          <a:p>
            <a:r>
              <a:rPr lang="en-US" altLang="en-US" sz="4400" b="0">
                <a:solidFill>
                  <a:srgbClr val="003175"/>
                </a:solidFill>
                <a:latin typeface="Arial" panose="020B0604020202020204" pitchFamily="34" charset="0"/>
                <a:ea typeface="ＭＳ Ｐゴシック" panose="020B0600070205080204" pitchFamily="34" charset="-128"/>
                <a:cs typeface="Arial" panose="020B0604020202020204" pitchFamily="34" charset="0"/>
              </a:rPr>
              <a:t>Transportation via Rail</a:t>
            </a:r>
            <a:br>
              <a:rPr lang="en-US" altLang="en-US">
                <a:latin typeface="Arial" panose="020B0604020202020204" pitchFamily="34" charset="0"/>
                <a:ea typeface="ＭＳ Ｐゴシック" panose="020B0600070205080204" pitchFamily="34" charset="-128"/>
                <a:cs typeface="Arial" panose="020B0604020202020204" pitchFamily="34" charset="0"/>
              </a:rPr>
            </a:br>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3" name="Content Placeholder 2">
            <a:extLst>
              <a:ext uri="{FF2B5EF4-FFF2-40B4-BE49-F238E27FC236}">
                <a16:creationId xmlns:a16="http://schemas.microsoft.com/office/drawing/2014/main" id="{7F25D63E-4AB8-4CA3-88CC-39B0B01EE42C}"/>
              </a:ext>
            </a:extLst>
          </p:cNvPr>
          <p:cNvSpPr>
            <a:spLocks noGrp="1"/>
          </p:cNvSpPr>
          <p:nvPr>
            <p:ph idx="1"/>
          </p:nvPr>
        </p:nvSpPr>
        <p:spPr>
          <a:xfrm>
            <a:off x="609600" y="1600200"/>
            <a:ext cx="10972800" cy="4495800"/>
          </a:xfrm>
        </p:spPr>
        <p:txBody>
          <a:bodyPr/>
          <a:lstStyle/>
          <a:p>
            <a:pPr marL="0" indent="0">
              <a:buFont typeface="Arial" panose="020B0604020202020204" pitchFamily="34" charset="0"/>
              <a:buNone/>
              <a:defRPr/>
            </a:pPr>
            <a:r>
              <a:rPr lang="en-US" sz="2800" dirty="0">
                <a:solidFill>
                  <a:schemeClr val="bg1"/>
                </a:solidFill>
                <a:latin typeface="Arial" panose="020B0604020202020204" pitchFamily="34" charset="0"/>
                <a:cs typeface="Arial" panose="020B0604020202020204" pitchFamily="34" charset="0"/>
              </a:rPr>
              <a:t>Enhanced standards for new </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&amp; existing rail tank cars </a:t>
            </a:r>
          </a:p>
          <a:p>
            <a:pPr lvl="1">
              <a:defRPr/>
            </a:pPr>
            <a:r>
              <a:rPr lang="en-US" sz="2600" dirty="0">
                <a:solidFill>
                  <a:schemeClr val="bg1"/>
                </a:solidFill>
                <a:latin typeface="Arial" panose="020B0604020202020204" pitchFamily="34" charset="0"/>
                <a:cs typeface="Arial" panose="020B0604020202020204" pitchFamily="34" charset="0"/>
              </a:rPr>
              <a:t>New rail tank cars constructed </a:t>
            </a:r>
            <a:br>
              <a:rPr lang="en-US" sz="2600" dirty="0">
                <a:solidFill>
                  <a:schemeClr val="bg1"/>
                </a:solidFill>
                <a:latin typeface="Arial" panose="020B0604020202020204" pitchFamily="34" charset="0"/>
                <a:cs typeface="Arial" panose="020B0604020202020204" pitchFamily="34" charset="0"/>
              </a:rPr>
            </a:br>
            <a:r>
              <a:rPr lang="en-US" sz="2600" dirty="0">
                <a:solidFill>
                  <a:schemeClr val="bg1"/>
                </a:solidFill>
                <a:latin typeface="Arial" panose="020B0604020202020204" pitchFamily="34" charset="0"/>
                <a:cs typeface="Arial" panose="020B0604020202020204" pitchFamily="34" charset="0"/>
              </a:rPr>
              <a:t>after October 1, 2015 are </a:t>
            </a:r>
            <a:br>
              <a:rPr lang="en-US" sz="2600" dirty="0">
                <a:solidFill>
                  <a:schemeClr val="bg1"/>
                </a:solidFill>
                <a:latin typeface="Arial" panose="020B0604020202020204" pitchFamily="34" charset="0"/>
                <a:cs typeface="Arial" panose="020B0604020202020204" pitchFamily="34" charset="0"/>
              </a:rPr>
            </a:br>
            <a:r>
              <a:rPr lang="en-US" sz="2600" dirty="0">
                <a:solidFill>
                  <a:schemeClr val="bg1"/>
                </a:solidFill>
                <a:latin typeface="Arial" panose="020B0604020202020204" pitchFamily="34" charset="0"/>
                <a:cs typeface="Arial" panose="020B0604020202020204" pitchFamily="34" charset="0"/>
              </a:rPr>
              <a:t>required to meet enhanced </a:t>
            </a:r>
            <a:br>
              <a:rPr lang="en-US" sz="2600" dirty="0">
                <a:solidFill>
                  <a:schemeClr val="bg1"/>
                </a:solidFill>
                <a:latin typeface="Arial" panose="020B0604020202020204" pitchFamily="34" charset="0"/>
                <a:cs typeface="Arial" panose="020B0604020202020204" pitchFamily="34" charset="0"/>
              </a:rPr>
            </a:br>
            <a:r>
              <a:rPr lang="en-US" sz="2600" dirty="0">
                <a:solidFill>
                  <a:schemeClr val="bg1"/>
                </a:solidFill>
                <a:latin typeface="Arial" panose="020B0604020202020204" pitchFamily="34" charset="0"/>
                <a:cs typeface="Arial" panose="020B0604020202020204" pitchFamily="34" charset="0"/>
              </a:rPr>
              <a:t>DOT Specification 117 design </a:t>
            </a:r>
            <a:br>
              <a:rPr lang="en-US" sz="2600" dirty="0">
                <a:solidFill>
                  <a:schemeClr val="bg1"/>
                </a:solidFill>
                <a:latin typeface="Arial" panose="020B0604020202020204" pitchFamily="34" charset="0"/>
                <a:cs typeface="Arial" panose="020B0604020202020204" pitchFamily="34" charset="0"/>
              </a:rPr>
            </a:br>
            <a:r>
              <a:rPr lang="en-US" sz="2600" dirty="0">
                <a:solidFill>
                  <a:schemeClr val="bg1"/>
                </a:solidFill>
                <a:latin typeface="Arial" panose="020B0604020202020204" pitchFamily="34" charset="0"/>
                <a:cs typeface="Arial" panose="020B0604020202020204" pitchFamily="34" charset="0"/>
              </a:rPr>
              <a:t>or performance criteria </a:t>
            </a:r>
          </a:p>
          <a:p>
            <a:pPr lvl="1">
              <a:defRPr/>
            </a:pPr>
            <a:r>
              <a:rPr lang="en-US" sz="2600" dirty="0">
                <a:solidFill>
                  <a:schemeClr val="bg1"/>
                </a:solidFill>
                <a:latin typeface="Arial" panose="020B0604020202020204" pitchFamily="34" charset="0"/>
                <a:cs typeface="Arial" panose="020B0604020202020204" pitchFamily="34" charset="0"/>
              </a:rPr>
              <a:t>Existing rail tank cars must be retrofitted by 2023 in accordance with the DOT-prescribed retrofit design or performance standard </a:t>
            </a:r>
          </a:p>
          <a:p>
            <a:pPr lvl="1">
              <a:defRPr/>
            </a:pPr>
            <a:endParaRPr lang="en-US" sz="2600" dirty="0">
              <a:solidFill>
                <a:schemeClr val="bg1"/>
              </a:solidFill>
              <a:latin typeface="Arial" panose="020B0604020202020204" pitchFamily="34" charset="0"/>
              <a:cs typeface="Arial" panose="020B0604020202020204" pitchFamily="34" charset="0"/>
            </a:endParaRPr>
          </a:p>
          <a:p>
            <a:pPr>
              <a:defRPr/>
            </a:pPr>
            <a:endParaRPr lang="en-US" dirty="0"/>
          </a:p>
        </p:txBody>
      </p:sp>
      <p:pic>
        <p:nvPicPr>
          <p:cNvPr id="40964" name="Picture 2">
            <a:extLst>
              <a:ext uri="{FF2B5EF4-FFF2-40B4-BE49-F238E27FC236}">
                <a16:creationId xmlns:a16="http://schemas.microsoft.com/office/drawing/2014/main" id="{2A434C09-6B07-484F-A3F1-38B445830D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143000"/>
            <a:ext cx="4191000" cy="34321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0456E45E-E041-48CD-8E0A-73434F6F6BAC}"/>
              </a:ext>
            </a:extLst>
          </p:cNvPr>
          <p:cNvSpPr>
            <a:spLocks noChangeArrowheads="1"/>
          </p:cNvSpPr>
          <p:nvPr/>
        </p:nvSpPr>
        <p:spPr bwMode="auto">
          <a:xfrm>
            <a:off x="609600" y="0"/>
            <a:ext cx="100584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4400">
                <a:solidFill>
                  <a:srgbClr val="003175"/>
                </a:solidFill>
                <a:latin typeface="Arial" panose="020B0604020202020204" pitchFamily="34" charset="0"/>
                <a:cs typeface="Arial" panose="020B0604020202020204" pitchFamily="34" charset="0"/>
              </a:rPr>
              <a:t>Transportation via Rail</a:t>
            </a:r>
          </a:p>
        </p:txBody>
      </p:sp>
      <p:sp>
        <p:nvSpPr>
          <p:cNvPr id="43011" name="Rectangle 8">
            <a:extLst>
              <a:ext uri="{FF2B5EF4-FFF2-40B4-BE49-F238E27FC236}">
                <a16:creationId xmlns:a16="http://schemas.microsoft.com/office/drawing/2014/main" id="{63594C23-D43B-477D-85E2-F9A2386D67B0}"/>
              </a:ext>
            </a:extLst>
          </p:cNvPr>
          <p:cNvSpPr>
            <a:spLocks noGrp="1"/>
          </p:cNvSpPr>
          <p:nvPr>
            <p:ph type="body" sz="half" idx="4294967295"/>
          </p:nvPr>
        </p:nvSpPr>
        <p:spPr>
          <a:xfrm>
            <a:off x="609600" y="1600200"/>
            <a:ext cx="10058400" cy="4449763"/>
          </a:xfrm>
        </p:spPr>
        <p:txBody>
          <a:bodyPr/>
          <a:lstStyle/>
          <a:p>
            <a:pPr>
              <a:lnSpc>
                <a:spcPct val="90000"/>
              </a:lnSpc>
              <a:defRPr/>
            </a:pPr>
            <a:r>
              <a:rPr lang="en-US" altLang="en-US" sz="2800" dirty="0">
                <a:solidFill>
                  <a:schemeClr val="bg1"/>
                </a:solidFill>
                <a:latin typeface="Arial" panose="020B0604020202020204" pitchFamily="34" charset="0"/>
                <a:ea typeface="ＭＳ Ｐゴシック" panose="020B0600070205080204" pitchFamily="34" charset="-128"/>
              </a:rPr>
              <a:t>Unit train</a:t>
            </a:r>
          </a:p>
          <a:p>
            <a:pPr lvl="1">
              <a:lnSpc>
                <a:spcPct val="90000"/>
              </a:lnSpc>
              <a:defRPr/>
            </a:pPr>
            <a:r>
              <a:rPr lang="en-US" altLang="en-US" sz="2600" dirty="0">
                <a:solidFill>
                  <a:schemeClr val="bg1"/>
                </a:solidFill>
                <a:latin typeface="Arial" panose="020B0604020202020204" pitchFamily="34" charset="0"/>
                <a:ea typeface="ＭＳ Ｐゴシック" panose="020B0600070205080204" pitchFamily="34" charset="-128"/>
              </a:rPr>
              <a:t>Consists of 80 - 100 rail tank cars</a:t>
            </a:r>
          </a:p>
          <a:p>
            <a:pPr lvl="1">
              <a:lnSpc>
                <a:spcPct val="90000"/>
              </a:lnSpc>
              <a:defRPr/>
            </a:pPr>
            <a:r>
              <a:rPr lang="en-US" altLang="en-US" sz="2600" dirty="0">
                <a:solidFill>
                  <a:schemeClr val="bg1"/>
                </a:solidFill>
                <a:latin typeface="Arial" panose="020B0604020202020204" pitchFamily="34" charset="0"/>
                <a:ea typeface="ＭＳ Ｐゴシック" panose="020B0600070205080204" pitchFamily="34" charset="-128"/>
              </a:rPr>
              <a:t>Single destination point</a:t>
            </a:r>
            <a:endParaRPr lang="en-US" altLang="en-US" dirty="0">
              <a:solidFill>
                <a:schemeClr val="bg1"/>
              </a:solidFill>
              <a:latin typeface="Arial" panose="020B0604020202020204" pitchFamily="34" charset="0"/>
              <a:ea typeface="ＭＳ Ｐゴシック" panose="020B0600070205080204" pitchFamily="34" charset="-128"/>
            </a:endParaRPr>
          </a:p>
          <a:p>
            <a:pPr eaLnBrk="1" hangingPunct="1">
              <a:lnSpc>
                <a:spcPct val="90000"/>
              </a:lnSpc>
              <a:defRPr/>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Rail tank cars placarded &amp; marked </a:t>
            </a:r>
          </a:p>
          <a:p>
            <a:pPr marL="0" indent="0" eaLnBrk="1" hangingPunct="1">
              <a:lnSpc>
                <a:spcPct val="90000"/>
              </a:lnSpc>
              <a:buFont typeface="Arial" panose="020B0604020202020204" pitchFamily="34" charset="0"/>
              <a:buNone/>
              <a:defRPr/>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   same as highway transport</a:t>
            </a:r>
          </a:p>
          <a:p>
            <a:pPr lvl="1" eaLnBrk="1" hangingPunct="1">
              <a:lnSpc>
                <a:spcPct val="90000"/>
              </a:lnSpc>
              <a:defRPr/>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Both sides &amp; both ends</a:t>
            </a:r>
          </a:p>
          <a:p>
            <a:pPr eaLnBrk="1" hangingPunct="1">
              <a:lnSpc>
                <a:spcPct val="90000"/>
              </a:lnSpc>
              <a:defRPr/>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Pressure relief devices </a:t>
            </a:r>
          </a:p>
          <a:p>
            <a:pPr eaLnBrk="1" hangingPunct="1">
              <a:lnSpc>
                <a:spcPct val="90000"/>
              </a:lnSpc>
              <a:defRPr/>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Vacuum relief device (optional)</a:t>
            </a:r>
          </a:p>
          <a:p>
            <a:pPr eaLnBrk="1" hangingPunct="1">
              <a:lnSpc>
                <a:spcPct val="90000"/>
              </a:lnSpc>
              <a:defRPr/>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Rail tank cars can be both top &amp; bottom loaded &amp; unloaded</a:t>
            </a:r>
          </a:p>
        </p:txBody>
      </p:sp>
      <p:pic>
        <p:nvPicPr>
          <p:cNvPr id="43012" name="Picture 1">
            <a:extLst>
              <a:ext uri="{FF2B5EF4-FFF2-40B4-BE49-F238E27FC236}">
                <a16:creationId xmlns:a16="http://schemas.microsoft.com/office/drawing/2014/main" id="{1707BBAC-13E0-49C4-AD5B-5545A4B2BC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981200"/>
            <a:ext cx="3981450" cy="268922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C0C5A-D982-41CA-84A4-5ABF2595EA97}"/>
              </a:ext>
            </a:extLst>
          </p:cNvPr>
          <p:cNvSpPr>
            <a:spLocks noGrp="1"/>
          </p:cNvSpPr>
          <p:nvPr>
            <p:ph type="title"/>
          </p:nvPr>
        </p:nvSpPr>
        <p:spPr>
          <a:xfrm>
            <a:off x="609600" y="152400"/>
            <a:ext cx="10972800" cy="579437"/>
          </a:xfrm>
        </p:spPr>
        <p:txBody>
          <a:bodyPr/>
          <a:lstStyle/>
          <a:p>
            <a:r>
              <a:rPr lang="en-US" sz="4400" b="0" dirty="0">
                <a:solidFill>
                  <a:srgbClr val="28567B"/>
                </a:solidFill>
              </a:rPr>
              <a:t>Contacts &amp; Apps</a:t>
            </a:r>
          </a:p>
        </p:txBody>
      </p:sp>
      <p:pic>
        <p:nvPicPr>
          <p:cNvPr id="5" name="Picture 4" descr="A picture containing sky, outdoor&#10;&#10;Description automatically generated">
            <a:extLst>
              <a:ext uri="{FF2B5EF4-FFF2-40B4-BE49-F238E27FC236}">
                <a16:creationId xmlns:a16="http://schemas.microsoft.com/office/drawing/2014/main" id="{E4686243-E0D7-42D1-8599-07F4BB75BCED}"/>
              </a:ext>
            </a:extLst>
          </p:cNvPr>
          <p:cNvPicPr>
            <a:picLocks noChangeAspect="1"/>
          </p:cNvPicPr>
          <p:nvPr/>
        </p:nvPicPr>
        <p:blipFill rotWithShape="1">
          <a:blip r:embed="rId3">
            <a:extLst>
              <a:ext uri="{28A0092B-C50C-407E-A947-70E740481C1C}">
                <a14:useLocalDpi xmlns:a14="http://schemas.microsoft.com/office/drawing/2010/main" val="0"/>
              </a:ext>
            </a:extLst>
          </a:blip>
          <a:srcRect l="18786" t="285" r="12491" b="13078"/>
          <a:stretch/>
        </p:blipFill>
        <p:spPr bwMode="auto">
          <a:xfrm>
            <a:off x="8305800" y="1273519"/>
            <a:ext cx="2564661" cy="4310961"/>
          </a:xfrm>
          <a:prstGeom prst="rect">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p:spPr>
      </p:pic>
      <p:pic>
        <p:nvPicPr>
          <p:cNvPr id="6" name="Picture 5" descr="A street sign on a pole&#10;&#10;Description automatically generated">
            <a:extLst>
              <a:ext uri="{FF2B5EF4-FFF2-40B4-BE49-F238E27FC236}">
                <a16:creationId xmlns:a16="http://schemas.microsoft.com/office/drawing/2014/main" id="{AB777BC7-828D-4FCB-8850-0EAA7DFD71BE}"/>
              </a:ext>
            </a:extLst>
          </p:cNvPr>
          <p:cNvPicPr>
            <a:picLocks noChangeAspect="1"/>
          </p:cNvPicPr>
          <p:nvPr/>
        </p:nvPicPr>
        <p:blipFill rotWithShape="1">
          <a:blip r:embed="rId4">
            <a:extLst>
              <a:ext uri="{28A0092B-C50C-407E-A947-70E740481C1C}">
                <a14:useLocalDpi xmlns:a14="http://schemas.microsoft.com/office/drawing/2010/main" val="0"/>
              </a:ext>
            </a:extLst>
          </a:blip>
          <a:srcRect l="27877" t="17955" r="29252" b="33196"/>
          <a:stretch/>
        </p:blipFill>
        <p:spPr bwMode="auto">
          <a:xfrm>
            <a:off x="10069051" y="1145692"/>
            <a:ext cx="1868209" cy="159750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6F54663-14A3-463F-93DC-52CF9D98B29E}"/>
              </a:ext>
            </a:extLst>
          </p:cNvPr>
          <p:cNvPicPr>
            <a:picLocks noChangeAspect="1"/>
          </p:cNvPicPr>
          <p:nvPr/>
        </p:nvPicPr>
        <p:blipFill>
          <a:blip r:embed="rId5"/>
          <a:stretch>
            <a:fillRect/>
          </a:stretch>
        </p:blipFill>
        <p:spPr>
          <a:xfrm>
            <a:off x="2362200" y="5060082"/>
            <a:ext cx="3356745" cy="807318"/>
          </a:xfrm>
          <a:prstGeom prst="rect">
            <a:avLst/>
          </a:prstGeom>
          <a:ln>
            <a:solidFill>
              <a:schemeClr val="tx1"/>
            </a:solidFill>
          </a:ln>
          <a:effectLst>
            <a:outerShdw blurRad="50800" dist="38100" dir="2700000" algn="tl" rotWithShape="0">
              <a:prstClr val="black">
                <a:alpha val="40000"/>
              </a:prstClr>
            </a:outerShdw>
          </a:effectLst>
        </p:spPr>
      </p:pic>
      <p:pic>
        <p:nvPicPr>
          <p:cNvPr id="1026" name="Picture 2" descr="Crossing Inventory">
            <a:extLst>
              <a:ext uri="{FF2B5EF4-FFF2-40B4-BE49-F238E27FC236}">
                <a16:creationId xmlns:a16="http://schemas.microsoft.com/office/drawing/2014/main" id="{8341F95B-2218-4266-8611-E5195FC935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956"/>
          <a:stretch/>
        </p:blipFill>
        <p:spPr bwMode="auto">
          <a:xfrm>
            <a:off x="7083540" y="4298082"/>
            <a:ext cx="1954134" cy="152400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94E71DC-46C0-4942-8570-193130790B3C}"/>
              </a:ext>
            </a:extLst>
          </p:cNvPr>
          <p:cNvSpPr txBox="1"/>
          <p:nvPr/>
        </p:nvSpPr>
        <p:spPr>
          <a:xfrm>
            <a:off x="609600" y="1600201"/>
            <a:ext cx="6705600" cy="4185761"/>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rPr>
              <a:t>Emergency Notification System (ENS) </a:t>
            </a:r>
          </a:p>
          <a:p>
            <a:pPr marL="914400" lvl="1" indent="-457200">
              <a:buFont typeface="Arial" panose="020B0604020202020204" pitchFamily="34" charset="0"/>
              <a:buChar char="‒"/>
            </a:pPr>
            <a:r>
              <a:rPr lang="en-US" sz="2600" dirty="0">
                <a:solidFill>
                  <a:schemeClr val="bg1"/>
                </a:solidFill>
              </a:rPr>
              <a:t>Crossing ID for a specific location</a:t>
            </a:r>
          </a:p>
          <a:p>
            <a:pPr marL="914400" lvl="1" indent="-457200">
              <a:buFont typeface="Arial" panose="020B0604020202020204" pitchFamily="34" charset="0"/>
              <a:buChar char="‒"/>
            </a:pPr>
            <a:r>
              <a:rPr lang="en-US" sz="2600" dirty="0">
                <a:solidFill>
                  <a:schemeClr val="bg1"/>
                </a:solidFill>
              </a:rPr>
              <a:t>Emergency phone number</a:t>
            </a:r>
          </a:p>
          <a:p>
            <a:pPr marL="457200" indent="-457200">
              <a:buFont typeface="Arial" panose="020B0604020202020204" pitchFamily="34" charset="0"/>
              <a:buChar char="•"/>
            </a:pPr>
            <a:r>
              <a:rPr lang="en-US" sz="2800" dirty="0" err="1">
                <a:solidFill>
                  <a:schemeClr val="bg1"/>
                </a:solidFill>
              </a:rPr>
              <a:t>AskRail</a:t>
            </a:r>
            <a:r>
              <a:rPr lang="en-US" sz="2800" dirty="0">
                <a:solidFill>
                  <a:schemeClr val="bg1"/>
                </a:solidFill>
              </a:rPr>
              <a:t> Mobile App</a:t>
            </a:r>
          </a:p>
          <a:p>
            <a:pPr marL="914400" lvl="1" indent="-457200">
              <a:buFont typeface="Arial" panose="020B0604020202020204" pitchFamily="34" charset="0"/>
              <a:buChar char="‒"/>
            </a:pPr>
            <a:r>
              <a:rPr lang="en-US" sz="2600" dirty="0">
                <a:solidFill>
                  <a:schemeClr val="bg1"/>
                </a:solidFill>
              </a:rPr>
              <a:t>Data base in real time to determine owner, location and content of rail car based on ID number</a:t>
            </a:r>
          </a:p>
          <a:p>
            <a:pPr marL="914400" lvl="1" indent="-457200">
              <a:buFont typeface="Arial" panose="020B0604020202020204" pitchFamily="34" charset="0"/>
              <a:buChar char="‒"/>
            </a:pPr>
            <a:r>
              <a:rPr lang="en-US" sz="2800" dirty="0">
                <a:solidFill>
                  <a:schemeClr val="bg1"/>
                </a:solidFill>
                <a:hlinkClick r:id="rId7">
                  <a:extLst>
                    <a:ext uri="{A12FA001-AC4F-418D-AE19-62706E023703}">
                      <ahyp:hlinkClr xmlns:ahyp="http://schemas.microsoft.com/office/drawing/2018/hyperlinkcolor" val="tx"/>
                    </a:ext>
                  </a:extLst>
                </a:hlinkClick>
              </a:rPr>
              <a:t>http://askrail.us/</a:t>
            </a:r>
            <a:endParaRPr lang="en-US" sz="2600" dirty="0">
              <a:solidFill>
                <a:schemeClr val="bg1"/>
              </a:solidFill>
            </a:endParaRPr>
          </a:p>
          <a:p>
            <a:pPr marL="914400" lvl="1" indent="-457200">
              <a:buFont typeface="Arial" panose="020B0604020202020204" pitchFamily="34" charset="0"/>
              <a:buChar char="‒"/>
            </a:pPr>
            <a:endParaRPr lang="en-US" sz="2800" dirty="0">
              <a:solidFill>
                <a:schemeClr val="bg1"/>
              </a:solidFill>
            </a:endParaRPr>
          </a:p>
          <a:p>
            <a:endParaRPr lang="en-US" dirty="0"/>
          </a:p>
        </p:txBody>
      </p:sp>
    </p:spTree>
    <p:extLst>
      <p:ext uri="{BB962C8B-B14F-4D97-AF65-F5344CB8AC3E}">
        <p14:creationId xmlns:p14="http://schemas.microsoft.com/office/powerpoint/2010/main" val="3518094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B86EA6EB-14AC-4581-AF20-396E0891A1CE}"/>
              </a:ext>
            </a:extLst>
          </p:cNvPr>
          <p:cNvSpPr>
            <a:spLocks noGrp="1"/>
          </p:cNvSpPr>
          <p:nvPr>
            <p:ph type="title"/>
          </p:nvPr>
        </p:nvSpPr>
        <p:spPr>
          <a:xfrm>
            <a:off x="609600" y="0"/>
            <a:ext cx="9525000" cy="808038"/>
          </a:xfrm>
        </p:spPr>
        <p:txBody>
          <a:bodyPr/>
          <a:lstStyle/>
          <a:p>
            <a:pPr eaLnBrk="1" hangingPunct="1"/>
            <a:r>
              <a:rPr lang="en-US" altLang="en-US" sz="4400" b="0">
                <a:solidFill>
                  <a:srgbClr val="003175"/>
                </a:solidFill>
                <a:latin typeface="Arial" panose="020B0604020202020204" pitchFamily="34" charset="0"/>
                <a:ea typeface="ＭＳ Ｐゴシック" panose="020B0600070205080204" pitchFamily="34" charset="-128"/>
                <a:cs typeface="Arial" panose="020B0604020202020204" pitchFamily="34" charset="0"/>
              </a:rPr>
              <a:t>Objective</a:t>
            </a:r>
          </a:p>
        </p:txBody>
      </p:sp>
      <p:sp>
        <p:nvSpPr>
          <p:cNvPr id="10243" name="Rectangle 3">
            <a:extLst>
              <a:ext uri="{FF2B5EF4-FFF2-40B4-BE49-F238E27FC236}">
                <a16:creationId xmlns:a16="http://schemas.microsoft.com/office/drawing/2014/main" id="{C1E6DD11-165F-451E-B1C5-32B6E0B39087}"/>
              </a:ext>
            </a:extLst>
          </p:cNvPr>
          <p:cNvSpPr>
            <a:spLocks noGrp="1"/>
          </p:cNvSpPr>
          <p:nvPr>
            <p:ph type="body" idx="1"/>
          </p:nvPr>
        </p:nvSpPr>
        <p:spPr>
          <a:xfrm>
            <a:off x="609600" y="1600200"/>
            <a:ext cx="6934200" cy="4449763"/>
          </a:xfrm>
        </p:spPr>
        <p:txBody>
          <a:bodyPr/>
          <a:lstStyle/>
          <a:p>
            <a:pPr marL="0" indent="0" eaLnBrk="1" hangingPunct="1">
              <a:lnSpc>
                <a:spcPct val="90000"/>
              </a:lnSpc>
              <a:buFont typeface="Arial" panose="020B0604020202020204" pitchFamily="34" charset="0"/>
              <a:buNone/>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Upon completion of this module, participants should be able to describe how ethanol-blended fuels are transported &amp; transferred as well as where the most likely points for error in these actions exist.</a:t>
            </a:r>
          </a:p>
        </p:txBody>
      </p:sp>
      <p:pic>
        <p:nvPicPr>
          <p:cNvPr id="5" name="Picture 4">
            <a:extLst>
              <a:ext uri="{FF2B5EF4-FFF2-40B4-BE49-F238E27FC236}">
                <a16:creationId xmlns:a16="http://schemas.microsoft.com/office/drawing/2014/main" id="{30D0468F-E156-4BAA-BBAB-BF645CC11075}"/>
              </a:ext>
            </a:extLst>
          </p:cNvPr>
          <p:cNvPicPr>
            <a:picLocks noChangeAspect="1"/>
          </p:cNvPicPr>
          <p:nvPr/>
        </p:nvPicPr>
        <p:blipFill rotWithShape="1">
          <a:blip r:embed="rId3"/>
          <a:srcRect l="2563" t="2663" r="2730" b="2532"/>
          <a:stretch/>
        </p:blipFill>
        <p:spPr>
          <a:xfrm>
            <a:off x="7883525" y="1600200"/>
            <a:ext cx="3698875" cy="3603625"/>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a:extLst>
              <a:ext uri="{FF2B5EF4-FFF2-40B4-BE49-F238E27FC236}">
                <a16:creationId xmlns:a16="http://schemas.microsoft.com/office/drawing/2014/main" id="{4D73F278-66F7-4F65-9550-0EF607E0D2B3}"/>
              </a:ext>
            </a:extLst>
          </p:cNvPr>
          <p:cNvSpPr>
            <a:spLocks noGrp="1"/>
          </p:cNvSpPr>
          <p:nvPr>
            <p:ph idx="1"/>
          </p:nvPr>
        </p:nvSpPr>
        <p:spPr>
          <a:xfrm>
            <a:off x="685800" y="1600200"/>
            <a:ext cx="8001000" cy="762000"/>
          </a:xfrm>
        </p:spPr>
        <p:txBody>
          <a:bodyPr/>
          <a:lstStyle/>
          <a:p>
            <a:pPr marL="0" indent="0">
              <a:lnSpc>
                <a:spcPct val="90000"/>
              </a:lnSpc>
              <a:buFont typeface="Arial" panose="020B0604020202020204" pitchFamily="34" charset="0"/>
              <a:buNone/>
            </a:pPr>
            <a:r>
              <a:rPr lang="en-US" altLang="en-US" sz="2800">
                <a:solidFill>
                  <a:schemeClr val="bg1"/>
                </a:solidFill>
                <a:latin typeface="Arial" panose="020B0604020202020204" pitchFamily="34" charset="0"/>
                <a:ea typeface="ＭＳ Ｐゴシック" panose="020B0600070205080204" pitchFamily="34" charset="-128"/>
              </a:rPr>
              <a:t>Placards &amp; shipping papers</a:t>
            </a:r>
            <a:r>
              <a:rPr lang="en-US" altLang="en-US" sz="2800">
                <a:solidFill>
                  <a:schemeClr val="bg1"/>
                </a:solidFill>
                <a:latin typeface="Arial" panose="020B0604020202020204" pitchFamily="34" charset="0"/>
                <a:ea typeface="ＭＳ Ｐゴシック" panose="020B0600070205080204" pitchFamily="34" charset="-128"/>
                <a:cs typeface="Arial" panose="020B0604020202020204" pitchFamily="34" charset="0"/>
              </a:rPr>
              <a:t> example: </a:t>
            </a:r>
          </a:p>
        </p:txBody>
      </p:sp>
      <p:pic>
        <p:nvPicPr>
          <p:cNvPr id="45059" name="Picture 3">
            <a:extLst>
              <a:ext uri="{FF2B5EF4-FFF2-40B4-BE49-F238E27FC236}">
                <a16:creationId xmlns:a16="http://schemas.microsoft.com/office/drawing/2014/main" id="{1CD264F6-3B85-4136-9E8F-313D4FF1C5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676400"/>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Rectangle 2">
            <a:extLst>
              <a:ext uri="{FF2B5EF4-FFF2-40B4-BE49-F238E27FC236}">
                <a16:creationId xmlns:a16="http://schemas.microsoft.com/office/drawing/2014/main" id="{2682D978-02D7-4FF5-A0AA-FACD99FD38E6}"/>
              </a:ext>
            </a:extLst>
          </p:cNvPr>
          <p:cNvSpPr>
            <a:spLocks noChangeArrowheads="1"/>
          </p:cNvSpPr>
          <p:nvPr/>
        </p:nvSpPr>
        <p:spPr bwMode="auto">
          <a:xfrm>
            <a:off x="609600" y="0"/>
            <a:ext cx="10210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4400">
                <a:solidFill>
                  <a:srgbClr val="003175"/>
                </a:solidFill>
                <a:latin typeface="Arial" panose="020B0604020202020204" pitchFamily="34" charset="0"/>
                <a:cs typeface="Arial" panose="020B0604020202020204" pitchFamily="34" charset="0"/>
              </a:rPr>
              <a:t>Shipping Papers</a:t>
            </a:r>
          </a:p>
        </p:txBody>
      </p:sp>
      <p:pic>
        <p:nvPicPr>
          <p:cNvPr id="45061" name="Picture 6">
            <a:extLst>
              <a:ext uri="{FF2B5EF4-FFF2-40B4-BE49-F238E27FC236}">
                <a16:creationId xmlns:a16="http://schemas.microsoft.com/office/drawing/2014/main" id="{97092BDB-7C53-4769-B221-EEE6C3C356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938" y="2209800"/>
            <a:ext cx="2819400" cy="35115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CE3319C0-69F7-49EA-AD6A-998DC518F95E}"/>
              </a:ext>
            </a:extLst>
          </p:cNvPr>
          <p:cNvSpPr txBox="1"/>
          <p:nvPr/>
        </p:nvSpPr>
        <p:spPr>
          <a:xfrm>
            <a:off x="6172200" y="4953000"/>
            <a:ext cx="3657600" cy="830997"/>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eaLnBrk="0" fontAlgn="base" hangingPunct="0">
              <a:spcBef>
                <a:spcPct val="0"/>
              </a:spcBef>
              <a:spcAft>
                <a:spcPct val="0"/>
              </a:spcAft>
              <a:defRPr/>
            </a:pPr>
            <a:r>
              <a:rPr lang="en-US" sz="2400" b="1" dirty="0">
                <a:solidFill>
                  <a:srgbClr val="FFC000"/>
                </a:solidFill>
                <a:effectLst>
                  <a:outerShdw blurRad="38100" dist="38100" dir="2700000" algn="tl">
                    <a:srgbClr val="000000">
                      <a:alpha val="43137"/>
                    </a:srgbClr>
                  </a:outerShdw>
                </a:effectLst>
                <a:latin typeface="Arial"/>
              </a:rPr>
              <a:t>CHEMTREC </a:t>
            </a:r>
          </a:p>
          <a:p>
            <a:pPr algn="ctr" eaLnBrk="0" fontAlgn="base" hangingPunct="0">
              <a:spcBef>
                <a:spcPct val="0"/>
              </a:spcBef>
              <a:spcAft>
                <a:spcPct val="0"/>
              </a:spcAft>
              <a:defRPr/>
            </a:pPr>
            <a:r>
              <a:rPr lang="en-US" sz="2400" b="1" dirty="0">
                <a:solidFill>
                  <a:srgbClr val="FFC000"/>
                </a:solidFill>
                <a:effectLst>
                  <a:outerShdw blurRad="38100" dist="38100" dir="2700000" algn="tl">
                    <a:srgbClr val="000000">
                      <a:alpha val="43137"/>
                    </a:srgbClr>
                  </a:outerShdw>
                </a:effectLst>
                <a:latin typeface="Arial"/>
              </a:rPr>
              <a:t>1-800-424-9300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7D6C1A37-894F-4680-B7DB-151ECEC52BE9}"/>
              </a:ext>
            </a:extLst>
          </p:cNvPr>
          <p:cNvSpPr>
            <a:spLocks noGrp="1"/>
          </p:cNvSpPr>
          <p:nvPr>
            <p:ph type="title" idx="4294967295"/>
          </p:nvPr>
        </p:nvSpPr>
        <p:spPr>
          <a:xfrm>
            <a:off x="609600" y="0"/>
            <a:ext cx="9601200" cy="838200"/>
          </a:xfrm>
        </p:spPr>
        <p:txBody>
          <a:bodyPr/>
          <a:lstStyle/>
          <a:p>
            <a:pPr eaLnBrk="1" hangingPunct="1"/>
            <a:r>
              <a:rPr lang="en-US" altLang="en-US" sz="4400" b="0">
                <a:solidFill>
                  <a:srgbClr val="003175"/>
                </a:solidFill>
                <a:latin typeface="Arial" panose="020B0604020202020204" pitchFamily="34" charset="0"/>
                <a:ea typeface="ＭＳ Ｐゴシック" panose="020B0600070205080204" pitchFamily="34" charset="-128"/>
                <a:cs typeface="Arial" panose="020B0604020202020204" pitchFamily="34" charset="0"/>
              </a:rPr>
              <a:t>Transportation Logistics</a:t>
            </a:r>
          </a:p>
        </p:txBody>
      </p:sp>
      <p:sp>
        <p:nvSpPr>
          <p:cNvPr id="47107" name="Rectangle 3">
            <a:extLst>
              <a:ext uri="{FF2B5EF4-FFF2-40B4-BE49-F238E27FC236}">
                <a16:creationId xmlns:a16="http://schemas.microsoft.com/office/drawing/2014/main" id="{EF2AE005-6DB0-4A1C-8288-09BA818AE30F}"/>
              </a:ext>
            </a:extLst>
          </p:cNvPr>
          <p:cNvSpPr>
            <a:spLocks noGrp="1"/>
          </p:cNvSpPr>
          <p:nvPr>
            <p:ph type="body" idx="4294967295"/>
          </p:nvPr>
        </p:nvSpPr>
        <p:spPr>
          <a:xfrm>
            <a:off x="609600" y="1600200"/>
            <a:ext cx="10896600" cy="4297363"/>
          </a:xfrm>
        </p:spPr>
        <p:txBody>
          <a:bodyPr/>
          <a:lstStyle/>
          <a:p>
            <a:pPr eaLnBrk="1" hangingPunct="1">
              <a:lnSpc>
                <a:spcPct val="90000"/>
              </a:lnSpc>
            </a:pPr>
            <a:r>
              <a:rPr lang="en-US" altLang="en-US" sz="2600">
                <a:solidFill>
                  <a:schemeClr val="bg1"/>
                </a:solidFill>
                <a:latin typeface="Arial" panose="020B0604020202020204" pitchFamily="34" charset="0"/>
                <a:ea typeface="ＭＳ Ｐゴシック" panose="020B0600070205080204" pitchFamily="34" charset="-128"/>
                <a:cs typeface="Arial" panose="020B0604020202020204" pitchFamily="34" charset="0"/>
              </a:rPr>
              <a:t>The destination of denatured fuel ethanol </a:t>
            </a:r>
            <a:br>
              <a:rPr lang="en-US" altLang="en-US" sz="2600">
                <a:solidFill>
                  <a:schemeClr val="bg1"/>
                </a:solidFill>
                <a:latin typeface="Arial" panose="020B0604020202020204" pitchFamily="34" charset="0"/>
                <a:ea typeface="ＭＳ Ｐゴシック" panose="020B0600070205080204" pitchFamily="34" charset="-128"/>
                <a:cs typeface="Arial" panose="020B0604020202020204" pitchFamily="34" charset="0"/>
              </a:rPr>
            </a:br>
            <a:r>
              <a:rPr lang="en-US" altLang="en-US" sz="2600">
                <a:solidFill>
                  <a:schemeClr val="bg1"/>
                </a:solidFill>
                <a:latin typeface="Arial" panose="020B0604020202020204" pitchFamily="34" charset="0"/>
                <a:ea typeface="ＭＳ Ｐゴシック" panose="020B0600070205080204" pitchFamily="34" charset="-128"/>
                <a:cs typeface="Arial" panose="020B0604020202020204" pitchFamily="34" charset="0"/>
              </a:rPr>
              <a:t>determines the mode of transport</a:t>
            </a:r>
          </a:p>
          <a:p>
            <a:pPr eaLnBrk="1" hangingPunct="1">
              <a:lnSpc>
                <a:spcPct val="90000"/>
              </a:lnSpc>
            </a:pPr>
            <a:r>
              <a:rPr lang="en-US" altLang="en-US" sz="2600">
                <a:solidFill>
                  <a:schemeClr val="bg1"/>
                </a:solidFill>
                <a:latin typeface="Arial" panose="020B0604020202020204" pitchFamily="34" charset="0"/>
                <a:ea typeface="ＭＳ Ｐゴシック" panose="020B0600070205080204" pitchFamily="34" charset="-128"/>
                <a:cs typeface="Arial" panose="020B0604020202020204" pitchFamily="34" charset="0"/>
              </a:rPr>
              <a:t>Leaving the production facility:</a:t>
            </a:r>
          </a:p>
          <a:p>
            <a:pPr lvl="1" eaLnBrk="1" hangingPunct="1">
              <a:lnSpc>
                <a:spcPct val="90000"/>
              </a:lnSpc>
            </a:pPr>
            <a:r>
              <a:rPr lang="en-US" altLang="en-US" sz="2400">
                <a:solidFill>
                  <a:schemeClr val="bg1"/>
                </a:solidFill>
                <a:latin typeface="Arial" panose="020B0604020202020204" pitchFamily="34" charset="0"/>
                <a:ea typeface="ＭＳ Ｐゴシック" panose="020B0600070205080204" pitchFamily="34" charset="-128"/>
                <a:cs typeface="Arial" panose="020B0604020202020204" pitchFamily="34" charset="0"/>
              </a:rPr>
              <a:t>Largest volume transported via rail </a:t>
            </a:r>
          </a:p>
          <a:p>
            <a:pPr lvl="1" eaLnBrk="1" hangingPunct="1">
              <a:lnSpc>
                <a:spcPct val="90000"/>
              </a:lnSpc>
            </a:pPr>
            <a:r>
              <a:rPr lang="en-US" altLang="en-US" sz="2400">
                <a:solidFill>
                  <a:schemeClr val="bg1"/>
                </a:solidFill>
                <a:latin typeface="Arial" panose="020B0604020202020204" pitchFamily="34" charset="0"/>
                <a:ea typeface="ＭＳ Ｐゴシック" panose="020B0600070205080204" pitchFamily="34" charset="-128"/>
                <a:cs typeface="Arial" panose="020B0604020202020204" pitchFamily="34" charset="0"/>
              </a:rPr>
              <a:t>Second is cargo tank truck and then freighter ship/ barge</a:t>
            </a:r>
          </a:p>
          <a:p>
            <a:pPr lvl="1" eaLnBrk="1" hangingPunct="1">
              <a:lnSpc>
                <a:spcPct val="90000"/>
              </a:lnSpc>
            </a:pPr>
            <a:r>
              <a:rPr lang="en-US" altLang="en-US" sz="2400">
                <a:solidFill>
                  <a:schemeClr val="bg1"/>
                </a:solidFill>
                <a:latin typeface="Arial" panose="020B0604020202020204" pitchFamily="34" charset="0"/>
                <a:ea typeface="ＭＳ Ｐゴシック" panose="020B0600070205080204" pitchFamily="34" charset="-128"/>
                <a:cs typeface="Arial" panose="020B0604020202020204" pitchFamily="34" charset="0"/>
              </a:rPr>
              <a:t>Very small amounts are transported by pipeline</a:t>
            </a:r>
          </a:p>
          <a:p>
            <a:pPr eaLnBrk="1" hangingPunct="1">
              <a:lnSpc>
                <a:spcPct val="90000"/>
              </a:lnSpc>
            </a:pPr>
            <a:r>
              <a:rPr lang="en-US" altLang="en-US" sz="2600">
                <a:solidFill>
                  <a:schemeClr val="bg1"/>
                </a:solidFill>
                <a:latin typeface="Arial" panose="020B0604020202020204" pitchFamily="34" charset="0"/>
                <a:ea typeface="ＭＳ Ｐゴシック" panose="020B0600070205080204" pitchFamily="34" charset="-128"/>
                <a:cs typeface="Arial" panose="020B0604020202020204" pitchFamily="34" charset="0"/>
              </a:rPr>
              <a:t>Arriving at storage terminals:</a:t>
            </a:r>
          </a:p>
          <a:p>
            <a:pPr lvl="1" eaLnBrk="1" hangingPunct="1">
              <a:lnSpc>
                <a:spcPct val="90000"/>
              </a:lnSpc>
            </a:pPr>
            <a:r>
              <a:rPr lang="en-US" altLang="en-US" sz="2400">
                <a:solidFill>
                  <a:schemeClr val="bg1"/>
                </a:solidFill>
                <a:latin typeface="Arial" panose="020B0604020202020204" pitchFamily="34" charset="0"/>
                <a:ea typeface="ＭＳ Ｐゴシック" panose="020B0600070205080204" pitchFamily="34" charset="-128"/>
                <a:cs typeface="Arial" panose="020B0604020202020204" pitchFamily="34" charset="0"/>
              </a:rPr>
              <a:t>Storage terminals with no access to rail receive product </a:t>
            </a:r>
            <a:br>
              <a:rPr lang="en-US" altLang="en-US" sz="2400">
                <a:solidFill>
                  <a:schemeClr val="bg1"/>
                </a:solidFill>
                <a:latin typeface="Arial" panose="020B0604020202020204" pitchFamily="34" charset="0"/>
                <a:ea typeface="ＭＳ Ｐゴシック" panose="020B0600070205080204" pitchFamily="34" charset="-128"/>
                <a:cs typeface="Arial" panose="020B0604020202020204" pitchFamily="34" charset="0"/>
              </a:rPr>
            </a:br>
            <a:r>
              <a:rPr lang="en-US" altLang="en-US" sz="2400">
                <a:solidFill>
                  <a:schemeClr val="bg1"/>
                </a:solidFill>
                <a:latin typeface="Arial" panose="020B0604020202020204" pitchFamily="34" charset="0"/>
                <a:ea typeface="ＭＳ Ｐゴシック" panose="020B0600070205080204" pitchFamily="34" charset="-128"/>
                <a:cs typeface="Arial" panose="020B0604020202020204" pitchFamily="34" charset="0"/>
              </a:rPr>
              <a:t>by cargo tank truck, freighter ship/ barge or pipeline</a:t>
            </a:r>
          </a:p>
          <a:p>
            <a:pPr lvl="1" eaLnBrk="1" hangingPunct="1">
              <a:lnSpc>
                <a:spcPct val="90000"/>
              </a:lnSpc>
            </a:pPr>
            <a:r>
              <a:rPr lang="en-US" altLang="en-US" sz="2400">
                <a:solidFill>
                  <a:schemeClr val="bg1"/>
                </a:solidFill>
                <a:latin typeface="Arial" panose="020B0604020202020204" pitchFamily="34" charset="0"/>
                <a:ea typeface="ＭＳ Ｐゴシック" panose="020B0600070205080204" pitchFamily="34" charset="-128"/>
                <a:cs typeface="Arial" panose="020B0604020202020204" pitchFamily="34" charset="0"/>
              </a:rPr>
              <a:t>Cargo tank truck from rail transloading facilities</a:t>
            </a:r>
          </a:p>
        </p:txBody>
      </p:sp>
      <p:pic>
        <p:nvPicPr>
          <p:cNvPr id="6" name="Picture 5" descr="A picture containing tree, outdoor, sky, ground&#10;&#10;Description generated with very high confidence">
            <a:extLst>
              <a:ext uri="{FF2B5EF4-FFF2-40B4-BE49-F238E27FC236}">
                <a16:creationId xmlns:a16="http://schemas.microsoft.com/office/drawing/2014/main" id="{74B0E505-8F2F-4374-9002-CB504D95DDD7}"/>
              </a:ext>
            </a:extLst>
          </p:cNvPr>
          <p:cNvPicPr>
            <a:picLocks noChangeAspect="1"/>
          </p:cNvPicPr>
          <p:nvPr/>
        </p:nvPicPr>
        <p:blipFill>
          <a:blip r:embed="rId3"/>
          <a:stretch>
            <a:fillRect/>
          </a:stretch>
        </p:blipFill>
        <p:spPr>
          <a:xfrm>
            <a:off x="9475788" y="3551238"/>
            <a:ext cx="1227137" cy="1839912"/>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descr="A large blue truck is parked in front of a building&#10;&#10;Description generated with very high confidence">
            <a:extLst>
              <a:ext uri="{FF2B5EF4-FFF2-40B4-BE49-F238E27FC236}">
                <a16:creationId xmlns:a16="http://schemas.microsoft.com/office/drawing/2014/main" id="{1EE296EE-D060-4B9C-8729-685455067A89}"/>
              </a:ext>
            </a:extLst>
          </p:cNvPr>
          <p:cNvPicPr>
            <a:picLocks noChangeAspect="1"/>
          </p:cNvPicPr>
          <p:nvPr/>
        </p:nvPicPr>
        <p:blipFill>
          <a:blip r:embed="rId4"/>
          <a:stretch>
            <a:fillRect/>
          </a:stretch>
        </p:blipFill>
        <p:spPr>
          <a:xfrm>
            <a:off x="10088563" y="2541588"/>
            <a:ext cx="1943100" cy="1330325"/>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descr="A large ship in a body of water&#10;&#10;Description generated with very high confidence">
            <a:extLst>
              <a:ext uri="{FF2B5EF4-FFF2-40B4-BE49-F238E27FC236}">
                <a16:creationId xmlns:a16="http://schemas.microsoft.com/office/drawing/2014/main" id="{04F50160-6A73-4B35-8E26-147B4D858160}"/>
              </a:ext>
            </a:extLst>
          </p:cNvPr>
          <p:cNvPicPr>
            <a:picLocks noChangeAspect="1"/>
          </p:cNvPicPr>
          <p:nvPr/>
        </p:nvPicPr>
        <p:blipFill>
          <a:blip r:embed="rId5"/>
          <a:stretch>
            <a:fillRect/>
          </a:stretch>
        </p:blipFill>
        <p:spPr>
          <a:xfrm>
            <a:off x="7953375" y="1762125"/>
            <a:ext cx="2257425" cy="1444625"/>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descr="A train covered in snow&#10;&#10;Description generated with high confidence">
            <a:extLst>
              <a:ext uri="{FF2B5EF4-FFF2-40B4-BE49-F238E27FC236}">
                <a16:creationId xmlns:a16="http://schemas.microsoft.com/office/drawing/2014/main" id="{3A68BF70-7488-4FC4-A996-B6773DC84A78}"/>
              </a:ext>
            </a:extLst>
          </p:cNvPr>
          <p:cNvPicPr>
            <a:picLocks noChangeAspect="1"/>
          </p:cNvPicPr>
          <p:nvPr/>
        </p:nvPicPr>
        <p:blipFill>
          <a:blip r:embed="rId6"/>
          <a:stretch>
            <a:fillRect/>
          </a:stretch>
        </p:blipFill>
        <p:spPr>
          <a:xfrm>
            <a:off x="9459913" y="1000125"/>
            <a:ext cx="2308225" cy="1295400"/>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E92271F1-9F4B-4D8F-B8C2-7D8298601340}"/>
              </a:ext>
            </a:extLst>
          </p:cNvPr>
          <p:cNvSpPr>
            <a:spLocks noGrp="1"/>
          </p:cNvSpPr>
          <p:nvPr>
            <p:ph type="title" idx="4294967295"/>
          </p:nvPr>
        </p:nvSpPr>
        <p:spPr>
          <a:xfrm>
            <a:off x="609600" y="0"/>
            <a:ext cx="9601200" cy="838200"/>
          </a:xfrm>
        </p:spPr>
        <p:txBody>
          <a:bodyPr/>
          <a:lstStyle/>
          <a:p>
            <a:r>
              <a:rPr lang="en-US" altLang="en-US" sz="4400" b="0" dirty="0">
                <a:solidFill>
                  <a:srgbClr val="003175"/>
                </a:solidFill>
                <a:latin typeface="Arial" panose="020B0604020202020204" pitchFamily="34" charset="0"/>
                <a:ea typeface="ＭＳ Ｐゴシック" panose="020B0600070205080204" pitchFamily="34" charset="-128"/>
                <a:cs typeface="Arial" panose="020B0604020202020204" pitchFamily="34" charset="0"/>
              </a:rPr>
              <a:t>Loading/ Unloading Operation</a:t>
            </a:r>
          </a:p>
        </p:txBody>
      </p:sp>
      <p:pic>
        <p:nvPicPr>
          <p:cNvPr id="51203" name="Picture 6" descr="IMG_0566">
            <a:extLst>
              <a:ext uri="{FF2B5EF4-FFF2-40B4-BE49-F238E27FC236}">
                <a16:creationId xmlns:a16="http://schemas.microsoft.com/office/drawing/2014/main" id="{834215BD-F9AD-4648-8BB4-9116A90A4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585913"/>
            <a:ext cx="4943055" cy="375284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04" name="Picture 4" descr="P2190058">
            <a:extLst>
              <a:ext uri="{FF2B5EF4-FFF2-40B4-BE49-F238E27FC236}">
                <a16:creationId xmlns:a16="http://schemas.microsoft.com/office/drawing/2014/main" id="{8339C029-E563-440A-8B60-2354B5160B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432" y="1585913"/>
            <a:ext cx="5003800" cy="375284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9157" name="TextBox 1">
            <a:extLst>
              <a:ext uri="{FF2B5EF4-FFF2-40B4-BE49-F238E27FC236}">
                <a16:creationId xmlns:a16="http://schemas.microsoft.com/office/drawing/2014/main" id="{B91A351F-E3E1-4CBF-8C4A-8E85771BB1D2}"/>
              </a:ext>
            </a:extLst>
          </p:cNvPr>
          <p:cNvSpPr txBox="1">
            <a:spLocks noChangeArrowheads="1"/>
          </p:cNvSpPr>
          <p:nvPr/>
        </p:nvSpPr>
        <p:spPr bwMode="auto">
          <a:xfrm>
            <a:off x="1606550" y="5410200"/>
            <a:ext cx="3575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800" dirty="0">
                <a:solidFill>
                  <a:srgbClr val="FFFFFF"/>
                </a:solidFill>
                <a:latin typeface="Arial" panose="020B0604020202020204" pitchFamily="34" charset="0"/>
                <a:cs typeface="Arial" panose="020B0604020202020204" pitchFamily="34" charset="0"/>
              </a:rPr>
              <a:t>Terminal loading rack</a:t>
            </a:r>
          </a:p>
        </p:txBody>
      </p:sp>
      <p:sp>
        <p:nvSpPr>
          <p:cNvPr id="49158" name="TextBox 2">
            <a:extLst>
              <a:ext uri="{FF2B5EF4-FFF2-40B4-BE49-F238E27FC236}">
                <a16:creationId xmlns:a16="http://schemas.microsoft.com/office/drawing/2014/main" id="{032359E6-A737-4273-B1FF-9552CC4C3475}"/>
              </a:ext>
            </a:extLst>
          </p:cNvPr>
          <p:cNvSpPr txBox="1">
            <a:spLocks noChangeArrowheads="1"/>
          </p:cNvSpPr>
          <p:nvPr/>
        </p:nvSpPr>
        <p:spPr bwMode="auto">
          <a:xfrm>
            <a:off x="7239000" y="5414962"/>
            <a:ext cx="3371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800" dirty="0">
                <a:solidFill>
                  <a:srgbClr val="FFFFFF"/>
                </a:solidFill>
                <a:latin typeface="Arial" panose="020B0604020202020204" pitchFamily="34" charset="0"/>
                <a:cs typeface="Arial" panose="020B0604020202020204" pitchFamily="34" charset="0"/>
              </a:rPr>
              <a:t>Transloading facility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C08996A-5933-497D-9BAE-6D473454D232}"/>
              </a:ext>
            </a:extLst>
          </p:cNvPr>
          <p:cNvSpPr txBox="1">
            <a:spLocks/>
          </p:cNvSpPr>
          <p:nvPr/>
        </p:nvSpPr>
        <p:spPr bwMode="auto">
          <a:xfrm>
            <a:off x="609600" y="685800"/>
            <a:ext cx="8153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chemeClr val="tx1"/>
                </a:solidFill>
                <a:latin typeface="Arial"/>
                <a:ea typeface="ＭＳ Ｐゴシック" charset="0"/>
                <a:cs typeface="Arial"/>
              </a:defRPr>
            </a:lvl1pPr>
            <a:lvl2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en-US" sz="4400" b="0" dirty="0">
                <a:solidFill>
                  <a:srgbClr val="003175"/>
                </a:solidFill>
                <a:latin typeface="Arial" panose="020B0604020202020204" pitchFamily="34" charset="0"/>
                <a:ea typeface="ＭＳ Ｐゴシック" panose="020B0600070205080204" pitchFamily="34" charset="-128"/>
                <a:cs typeface="Arial" panose="020B0604020202020204" pitchFamily="34" charset="0"/>
              </a:rPr>
              <a:t>Loading/ Unloading Operation</a:t>
            </a:r>
            <a:br>
              <a:rPr lang="en-US" altLang="en-US" sz="4400" dirty="0">
                <a:latin typeface="Arial" panose="020B0604020202020204" pitchFamily="34" charset="0"/>
                <a:ea typeface="ＭＳ Ｐゴシック" panose="020B0600070205080204" pitchFamily="34" charset="-128"/>
              </a:rPr>
            </a:br>
            <a:endParaRPr lang="en-US" altLang="en-US" sz="4400" b="0" dirty="0">
              <a:latin typeface="Arial" panose="020B0604020202020204" pitchFamily="34" charset="0"/>
              <a:ea typeface="ＭＳ Ｐゴシック" panose="020B0600070205080204" pitchFamily="34" charset="-128"/>
            </a:endParaRPr>
          </a:p>
        </p:txBody>
      </p:sp>
      <p:pic>
        <p:nvPicPr>
          <p:cNvPr id="11" name="Picture 10">
            <a:extLst>
              <a:ext uri="{FF2B5EF4-FFF2-40B4-BE49-F238E27FC236}">
                <a16:creationId xmlns:a16="http://schemas.microsoft.com/office/drawing/2014/main" id="{CB05E577-61B0-4C26-9429-36831B5F4AB3}"/>
              </a:ext>
            </a:extLst>
          </p:cNvPr>
          <p:cNvPicPr>
            <a:picLocks noChangeAspect="1"/>
          </p:cNvPicPr>
          <p:nvPr/>
        </p:nvPicPr>
        <p:blipFill rotWithShape="1">
          <a:blip r:embed="rId3"/>
          <a:srcRect b="13981"/>
          <a:stretch/>
        </p:blipFill>
        <p:spPr>
          <a:xfrm>
            <a:off x="685800" y="1137956"/>
            <a:ext cx="3433548" cy="2214844"/>
          </a:xfrm>
          <a:prstGeom prst="rect">
            <a:avLst/>
          </a:prstGeom>
          <a:noFill/>
          <a:ln>
            <a:solidFill>
              <a:schemeClr val="tx1"/>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0B03FFD2-F418-4F19-AF3A-32752309FB71}"/>
              </a:ext>
            </a:extLst>
          </p:cNvPr>
          <p:cNvPicPr>
            <a:picLocks noChangeAspect="1"/>
          </p:cNvPicPr>
          <p:nvPr/>
        </p:nvPicPr>
        <p:blipFill rotWithShape="1">
          <a:blip r:embed="rId4"/>
          <a:srcRect b="13981"/>
          <a:stretch/>
        </p:blipFill>
        <p:spPr>
          <a:xfrm>
            <a:off x="4411253" y="1137956"/>
            <a:ext cx="3433548" cy="2214844"/>
          </a:xfrm>
          <a:prstGeom prst="rect">
            <a:avLst/>
          </a:prstGeom>
          <a:noFill/>
          <a:ln>
            <a:solidFill>
              <a:schemeClr val="tx1"/>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FF8D8F5C-1D22-4B56-A331-30FBDF6B716B}"/>
              </a:ext>
            </a:extLst>
          </p:cNvPr>
          <p:cNvPicPr>
            <a:picLocks noChangeAspect="1"/>
          </p:cNvPicPr>
          <p:nvPr/>
        </p:nvPicPr>
        <p:blipFill rotWithShape="1">
          <a:blip r:embed="rId5"/>
          <a:srcRect t="10673" b="5914"/>
          <a:stretch/>
        </p:blipFill>
        <p:spPr>
          <a:xfrm>
            <a:off x="4415916" y="3581400"/>
            <a:ext cx="3432684" cy="2147714"/>
          </a:xfrm>
          <a:prstGeom prst="rect">
            <a:avLst/>
          </a:prstGeom>
          <a:noFill/>
          <a:ln>
            <a:solidFill>
              <a:schemeClr val="tx1"/>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44D6EA58-FC4E-4B92-A674-72993B1793E8}"/>
              </a:ext>
            </a:extLst>
          </p:cNvPr>
          <p:cNvPicPr>
            <a:picLocks noChangeAspect="1"/>
          </p:cNvPicPr>
          <p:nvPr/>
        </p:nvPicPr>
        <p:blipFill rotWithShape="1">
          <a:blip r:embed="rId6"/>
          <a:srcRect b="14147"/>
          <a:stretch/>
        </p:blipFill>
        <p:spPr>
          <a:xfrm>
            <a:off x="8078070" y="1138130"/>
            <a:ext cx="3431376" cy="2209452"/>
          </a:xfrm>
          <a:prstGeom prst="rect">
            <a:avLst/>
          </a:prstGeom>
          <a:noFill/>
          <a:ln>
            <a:solidFill>
              <a:schemeClr val="tx1"/>
            </a:solidFill>
          </a:ln>
          <a:effectLst>
            <a:outerShdw blurRad="50800" dist="38100" dir="2700000" algn="tl" rotWithShape="0">
              <a:prstClr val="black">
                <a:alpha val="40000"/>
              </a:prstClr>
            </a:outerShdw>
          </a:effectLst>
        </p:spPr>
      </p:pic>
      <p:pic>
        <p:nvPicPr>
          <p:cNvPr id="16" name="Content Placeholder 4">
            <a:extLst>
              <a:ext uri="{FF2B5EF4-FFF2-40B4-BE49-F238E27FC236}">
                <a16:creationId xmlns:a16="http://schemas.microsoft.com/office/drawing/2014/main" id="{59BE983A-C13D-4586-A488-44650044B836}"/>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t="24032" b="29767"/>
          <a:stretch/>
        </p:blipFill>
        <p:spPr>
          <a:xfrm>
            <a:off x="8077200" y="3581400"/>
            <a:ext cx="3460100" cy="2147714"/>
          </a:xfrm>
          <a:noFill/>
          <a:ln>
            <a:solidFill>
              <a:schemeClr val="tx1"/>
            </a:solidFill>
            <a:miter lim="800000"/>
            <a:headEnd/>
            <a:tailEnd/>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038FDF79-4D5C-4C9D-858C-3BA4FDFD1F3A}"/>
              </a:ext>
            </a:extLst>
          </p:cNvPr>
          <p:cNvPicPr>
            <a:picLocks noChangeAspect="1"/>
          </p:cNvPicPr>
          <p:nvPr/>
        </p:nvPicPr>
        <p:blipFill rotWithShape="1">
          <a:blip r:embed="rId8"/>
          <a:srcRect t="10871" b="8329"/>
          <a:stretch/>
        </p:blipFill>
        <p:spPr>
          <a:xfrm>
            <a:off x="685800" y="3581400"/>
            <a:ext cx="3433548" cy="2147714"/>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46835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Diagonal Corner Rectangle 8">
            <a:extLst>
              <a:ext uri="{FF2B5EF4-FFF2-40B4-BE49-F238E27FC236}">
                <a16:creationId xmlns:a16="http://schemas.microsoft.com/office/drawing/2014/main" id="{73A570AB-CD20-4243-9954-400AF9670499}"/>
              </a:ext>
            </a:extLst>
          </p:cNvPr>
          <p:cNvSpPr/>
          <p:nvPr/>
        </p:nvSpPr>
        <p:spPr>
          <a:xfrm>
            <a:off x="1785938" y="4800600"/>
            <a:ext cx="8653462" cy="695325"/>
          </a:xfrm>
          <a:prstGeom prst="round2Diag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51203" name="Rectangle 2">
            <a:extLst>
              <a:ext uri="{FF2B5EF4-FFF2-40B4-BE49-F238E27FC236}">
                <a16:creationId xmlns:a16="http://schemas.microsoft.com/office/drawing/2014/main" id="{85FCAB34-81F5-4955-85FC-965A1DFD0AE2}"/>
              </a:ext>
            </a:extLst>
          </p:cNvPr>
          <p:cNvSpPr>
            <a:spLocks noGrp="1"/>
          </p:cNvSpPr>
          <p:nvPr>
            <p:ph type="title" idx="4294967295"/>
          </p:nvPr>
        </p:nvSpPr>
        <p:spPr>
          <a:xfrm>
            <a:off x="609600" y="0"/>
            <a:ext cx="9601200" cy="838200"/>
          </a:xfrm>
        </p:spPr>
        <p:txBody>
          <a:bodyPr/>
          <a:lstStyle/>
          <a:p>
            <a:r>
              <a:rPr lang="en-US" altLang="en-US" sz="4400" b="0">
                <a:solidFill>
                  <a:srgbClr val="003175"/>
                </a:solidFill>
                <a:latin typeface="Arial" panose="020B0604020202020204" pitchFamily="34" charset="0"/>
                <a:ea typeface="ＭＳ Ｐゴシック" panose="020B0600070205080204" pitchFamily="34" charset="-128"/>
                <a:cs typeface="Arial" panose="020B0604020202020204" pitchFamily="34" charset="0"/>
              </a:rPr>
              <a:t>Additional Resources</a:t>
            </a:r>
          </a:p>
        </p:txBody>
      </p:sp>
      <p:sp>
        <p:nvSpPr>
          <p:cNvPr id="51204" name="Content Placeholder 11">
            <a:extLst>
              <a:ext uri="{FF2B5EF4-FFF2-40B4-BE49-F238E27FC236}">
                <a16:creationId xmlns:a16="http://schemas.microsoft.com/office/drawing/2014/main" id="{1344850B-E883-4D44-ADA6-877C6B39E12F}"/>
              </a:ext>
            </a:extLst>
          </p:cNvPr>
          <p:cNvSpPr>
            <a:spLocks noGrp="1"/>
          </p:cNvSpPr>
          <p:nvPr>
            <p:ph idx="4294967295"/>
          </p:nvPr>
        </p:nvSpPr>
        <p:spPr>
          <a:xfrm>
            <a:off x="609600" y="1600200"/>
            <a:ext cx="6019800" cy="3124200"/>
          </a:xfrm>
        </p:spPr>
        <p:txBody>
          <a:bodyPr/>
          <a:lstStyle/>
          <a:p>
            <a:pPr marL="0" indent="0">
              <a:lnSpc>
                <a:spcPct val="90000"/>
              </a:lnSpc>
              <a:buFont typeface="Arial" panose="020B0604020202020204" pitchFamily="34" charset="0"/>
              <a:buNone/>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TRANSCAER</a:t>
            </a:r>
            <a:r>
              <a:rPr lang="en-US" altLang="en-US" sz="2800" baseline="30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a:t>
            </a: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a:t>
            </a:r>
          </a:p>
          <a:p>
            <a:pPr lvl="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Voluntary effort</a:t>
            </a:r>
          </a:p>
          <a:p>
            <a:pPr lvl="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Nationwide members</a:t>
            </a:r>
          </a:p>
          <a:p>
            <a:pPr lvl="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Resources available at www.transcaer.com  </a:t>
            </a:r>
          </a:p>
        </p:txBody>
      </p:sp>
      <p:pic>
        <p:nvPicPr>
          <p:cNvPr id="51206" name="Picture 9">
            <a:extLst>
              <a:ext uri="{FF2B5EF4-FFF2-40B4-BE49-F238E27FC236}">
                <a16:creationId xmlns:a16="http://schemas.microsoft.com/office/drawing/2014/main" id="{E6DE3CEE-FBF6-4894-BE12-5CA00A2AEA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0525" y="4800561"/>
            <a:ext cx="1538288"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7" name="Picture 2">
            <a:extLst>
              <a:ext uri="{FF2B5EF4-FFF2-40B4-BE49-F238E27FC236}">
                <a16:creationId xmlns:a16="http://schemas.microsoft.com/office/drawing/2014/main" id="{7BA61BB8-DD6A-4316-89BF-A63E9200D13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4902955"/>
            <a:ext cx="2047875"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B158168-E653-490C-9CB8-25E33FF4677E}"/>
              </a:ext>
            </a:extLst>
          </p:cNvPr>
          <p:cNvPicPr>
            <a:picLocks noChangeAspect="1"/>
          </p:cNvPicPr>
          <p:nvPr/>
        </p:nvPicPr>
        <p:blipFill rotWithShape="1">
          <a:blip r:embed="rId5"/>
          <a:srcRect l="50000" t="10000" r="625" b="12940"/>
          <a:stretch/>
        </p:blipFill>
        <p:spPr>
          <a:xfrm>
            <a:off x="5510213" y="1547813"/>
            <a:ext cx="6019800" cy="2643187"/>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descr="Logo&#10;&#10;Description automatically generated">
            <a:extLst>
              <a:ext uri="{FF2B5EF4-FFF2-40B4-BE49-F238E27FC236}">
                <a16:creationId xmlns:a16="http://schemas.microsoft.com/office/drawing/2014/main" id="{B27A91D8-8352-4984-ACE2-98F368C682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3404" y="4907756"/>
            <a:ext cx="2365191" cy="46188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E84AA03B-0E5B-4853-A83C-2F06BA4223E8}"/>
              </a:ext>
            </a:extLst>
          </p:cNvPr>
          <p:cNvSpPr>
            <a:spLocks noGrp="1"/>
          </p:cNvSpPr>
          <p:nvPr>
            <p:ph type="title"/>
          </p:nvPr>
        </p:nvSpPr>
        <p:spPr>
          <a:xfrm>
            <a:off x="609600" y="0"/>
            <a:ext cx="9601200" cy="838200"/>
          </a:xfrm>
        </p:spPr>
        <p:txBody>
          <a:bodyPr/>
          <a:lstStyle/>
          <a:p>
            <a:pPr eaLnBrk="1" hangingPunct="1"/>
            <a:r>
              <a:rPr lang="en-US" altLang="en-US" sz="4400" b="0">
                <a:solidFill>
                  <a:srgbClr val="003175"/>
                </a:solidFill>
                <a:latin typeface="Arial" panose="020B0604020202020204" pitchFamily="34" charset="0"/>
                <a:ea typeface="ＭＳ Ｐゴシック" panose="020B0600070205080204" pitchFamily="34" charset="-128"/>
                <a:cs typeface="Arial" panose="020B0604020202020204" pitchFamily="34" charset="0"/>
              </a:rPr>
              <a:t>Summary</a:t>
            </a:r>
          </a:p>
        </p:txBody>
      </p:sp>
      <p:sp>
        <p:nvSpPr>
          <p:cNvPr id="53251" name="Rectangle 3">
            <a:extLst>
              <a:ext uri="{FF2B5EF4-FFF2-40B4-BE49-F238E27FC236}">
                <a16:creationId xmlns:a16="http://schemas.microsoft.com/office/drawing/2014/main" id="{AA356F4F-44B0-42F7-A6FB-8F293B8B7D99}"/>
              </a:ext>
            </a:extLst>
          </p:cNvPr>
          <p:cNvSpPr>
            <a:spLocks noGrp="1"/>
          </p:cNvSpPr>
          <p:nvPr>
            <p:ph type="body" idx="1"/>
          </p:nvPr>
        </p:nvSpPr>
        <p:spPr>
          <a:xfrm>
            <a:off x="609600" y="1447800"/>
            <a:ext cx="10972800" cy="4572000"/>
          </a:xfrm>
        </p:spPr>
        <p:txBody>
          <a:bodyPr/>
          <a:lstStyle/>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Variety of sources for information available for identifying ethanol:</a:t>
            </a:r>
          </a:p>
          <a:p>
            <a:pPr lvl="1" eaLnBrk="1" hangingPunct="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SDS</a:t>
            </a:r>
          </a:p>
          <a:p>
            <a:pPr lvl="1" eaLnBrk="1" hangingPunct="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DOT placards &amp; markings</a:t>
            </a:r>
          </a:p>
          <a:p>
            <a:pPr lvl="1" eaLnBrk="1" hangingPunct="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NFPA 704 labeling system</a:t>
            </a:r>
          </a:p>
          <a:p>
            <a:pPr lvl="1" eaLnBrk="1" hangingPunct="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Shipping papers</a:t>
            </a:r>
          </a:p>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Denatured fuel ethanol will be found in:</a:t>
            </a:r>
          </a:p>
          <a:p>
            <a:pPr lvl="1" eaLnBrk="1" hangingPunct="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Highway cargo tank trucks</a:t>
            </a:r>
          </a:p>
          <a:p>
            <a:pPr lvl="1" eaLnBrk="1" hangingPunct="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Railroad tank cars</a:t>
            </a:r>
          </a:p>
          <a:p>
            <a:pPr lvl="1" eaLnBrk="1" hangingPunct="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Freighter ships/ barges</a:t>
            </a:r>
          </a:p>
          <a:p>
            <a:pPr lvl="1" eaLnBrk="1" hangingPunct="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Pipelines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9CFA818A-66B0-4D64-9664-054C8364DF56}"/>
              </a:ext>
            </a:extLst>
          </p:cNvPr>
          <p:cNvSpPr>
            <a:spLocks noGrp="1"/>
          </p:cNvSpPr>
          <p:nvPr>
            <p:ph type="title"/>
          </p:nvPr>
        </p:nvSpPr>
        <p:spPr>
          <a:xfrm>
            <a:off x="609600" y="152400"/>
            <a:ext cx="9601200" cy="1341438"/>
          </a:xfrm>
        </p:spPr>
        <p:txBody>
          <a:bodyPr/>
          <a:lstStyle/>
          <a:p>
            <a:pPr eaLnBrk="1" hangingPunct="1"/>
            <a:r>
              <a:rPr lang="en-US" altLang="en-US" sz="4400" b="0">
                <a:solidFill>
                  <a:srgbClr val="003175"/>
                </a:solidFill>
                <a:latin typeface="Arial" panose="020B0604020202020204" pitchFamily="34" charset="0"/>
                <a:ea typeface="ＭＳ Ｐゴシック" panose="020B0600070205080204" pitchFamily="34" charset="-128"/>
                <a:cs typeface="Arial" panose="020B0604020202020204" pitchFamily="34" charset="0"/>
              </a:rPr>
              <a:t>Activity 4.1: </a:t>
            </a:r>
            <a:br>
              <a:rPr lang="en-US" altLang="en-US" sz="4400" b="0">
                <a:solidFill>
                  <a:schemeClr val="bg1"/>
                </a:solidFill>
                <a:latin typeface="Arial" panose="020B0604020202020204" pitchFamily="34" charset="0"/>
                <a:ea typeface="ＭＳ Ｐゴシック" panose="020B0600070205080204" pitchFamily="34" charset="-128"/>
                <a:cs typeface="Arial" panose="020B0604020202020204" pitchFamily="34" charset="0"/>
              </a:rPr>
            </a:br>
            <a:r>
              <a:rPr lang="en-US" altLang="en-US" sz="4400" b="0">
                <a:solidFill>
                  <a:schemeClr val="bg1"/>
                </a:solidFill>
                <a:latin typeface="Arial" panose="020B0604020202020204" pitchFamily="34" charset="0"/>
                <a:ea typeface="ＭＳ Ｐゴシック" panose="020B0600070205080204" pitchFamily="34" charset="-128"/>
                <a:cs typeface="Arial" panose="020B0604020202020204" pitchFamily="34" charset="0"/>
              </a:rPr>
              <a:t>Ethanol Product Identification</a:t>
            </a:r>
          </a:p>
        </p:txBody>
      </p:sp>
      <p:sp>
        <p:nvSpPr>
          <p:cNvPr id="55299" name="Rectangle 3">
            <a:extLst>
              <a:ext uri="{FF2B5EF4-FFF2-40B4-BE49-F238E27FC236}">
                <a16:creationId xmlns:a16="http://schemas.microsoft.com/office/drawing/2014/main" id="{E1FB0891-A304-4192-A1E1-A537F4819395}"/>
              </a:ext>
            </a:extLst>
          </p:cNvPr>
          <p:cNvSpPr>
            <a:spLocks noGrp="1"/>
          </p:cNvSpPr>
          <p:nvPr>
            <p:ph type="body" idx="1"/>
          </p:nvPr>
        </p:nvSpPr>
        <p:spPr>
          <a:xfrm>
            <a:off x="623888" y="2514600"/>
            <a:ext cx="10972800" cy="3916363"/>
          </a:xfrm>
        </p:spPr>
        <p:txBody>
          <a:bodyPr/>
          <a:lstStyle/>
          <a:p>
            <a:pPr eaLnBrk="1" hangingPunct="1">
              <a:lnSpc>
                <a:spcPct val="90000"/>
              </a:lnSpc>
            </a:pPr>
            <a:r>
              <a:rPr lang="en-US" altLang="en-US" sz="2800">
                <a:solidFill>
                  <a:schemeClr val="bg1"/>
                </a:solidFill>
                <a:latin typeface="Arial" panose="020B0604020202020204" pitchFamily="34" charset="0"/>
                <a:ea typeface="ＭＳ Ｐゴシック" panose="020B0600070205080204" pitchFamily="34" charset="-128"/>
                <a:cs typeface="Arial" panose="020B0604020202020204" pitchFamily="34" charset="0"/>
              </a:rPr>
              <a:t>Purpose:</a:t>
            </a:r>
          </a:p>
          <a:p>
            <a:pPr lvl="1" eaLnBrk="1" hangingPunct="1">
              <a:lnSpc>
                <a:spcPct val="90000"/>
              </a:lnSpc>
            </a:pPr>
            <a:r>
              <a:rPr lang="en-US" altLang="en-US" sz="2600">
                <a:solidFill>
                  <a:schemeClr val="bg1"/>
                </a:solidFill>
                <a:latin typeface="Arial" panose="020B0604020202020204" pitchFamily="34" charset="0"/>
                <a:ea typeface="ＭＳ Ｐゴシック" panose="020B0600070205080204" pitchFamily="34" charset="-128"/>
                <a:cs typeface="Arial" panose="020B0604020202020204" pitchFamily="34" charset="0"/>
              </a:rPr>
              <a:t>To allow participants to determine the hazards associated with an ethanol emergency.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B5434297-6451-4F01-9424-A211371B9439}"/>
              </a:ext>
            </a:extLst>
          </p:cNvPr>
          <p:cNvSpPr>
            <a:spLocks noGrp="1"/>
          </p:cNvSpPr>
          <p:nvPr>
            <p:ph type="title"/>
          </p:nvPr>
        </p:nvSpPr>
        <p:spPr>
          <a:xfrm>
            <a:off x="609600" y="0"/>
            <a:ext cx="9525000" cy="838200"/>
          </a:xfrm>
        </p:spPr>
        <p:txBody>
          <a:bodyPr/>
          <a:lstStyle/>
          <a:p>
            <a:pPr eaLnBrk="1" hangingPunct="1"/>
            <a:r>
              <a:rPr lang="en-US" altLang="en-US" sz="4400" b="0">
                <a:solidFill>
                  <a:srgbClr val="003175"/>
                </a:solidFill>
                <a:latin typeface="Arial" panose="020B0604020202020204" pitchFamily="34" charset="0"/>
                <a:ea typeface="ＭＳ Ｐゴシック" panose="020B0600070205080204" pitchFamily="34" charset="-128"/>
                <a:cs typeface="Arial" panose="020B0604020202020204" pitchFamily="34" charset="0"/>
              </a:rPr>
              <a:t>Introduction</a:t>
            </a:r>
          </a:p>
        </p:txBody>
      </p:sp>
      <p:sp>
        <p:nvSpPr>
          <p:cNvPr id="12291" name="Rectangle 3">
            <a:extLst>
              <a:ext uri="{FF2B5EF4-FFF2-40B4-BE49-F238E27FC236}">
                <a16:creationId xmlns:a16="http://schemas.microsoft.com/office/drawing/2014/main" id="{1AC72575-C52C-4539-93BA-9E8C6BF8D6EA}"/>
              </a:ext>
            </a:extLst>
          </p:cNvPr>
          <p:cNvSpPr>
            <a:spLocks noGrp="1"/>
          </p:cNvSpPr>
          <p:nvPr>
            <p:ph type="body" idx="1"/>
          </p:nvPr>
        </p:nvSpPr>
        <p:spPr>
          <a:xfrm>
            <a:off x="609600" y="1600200"/>
            <a:ext cx="10972800" cy="4419600"/>
          </a:xfrm>
        </p:spPr>
        <p:txBody>
          <a:bodyPr/>
          <a:lstStyle/>
          <a:p>
            <a:pPr eaLnBrk="1" hangingPunct="1">
              <a:lnSpc>
                <a:spcPct val="90000"/>
              </a:lnSpc>
            </a:pPr>
            <a:r>
              <a:rPr lang="en-US" altLang="en-US" sz="2800">
                <a:solidFill>
                  <a:schemeClr val="bg1"/>
                </a:solidFill>
                <a:latin typeface="Arial" panose="020B0604020202020204" pitchFamily="34" charset="0"/>
                <a:ea typeface="ＭＳ Ｐゴシック" panose="020B0600070205080204" pitchFamily="34" charset="-128"/>
                <a:cs typeface="Arial" panose="020B0604020202020204" pitchFamily="34" charset="0"/>
              </a:rPr>
              <a:t>Essential to quickly &amp; effectively identify presence of ethanol/ ethanol-blended fuels at scene of incident</a:t>
            </a:r>
          </a:p>
          <a:p>
            <a:pPr eaLnBrk="1" hangingPunct="1">
              <a:lnSpc>
                <a:spcPct val="90000"/>
              </a:lnSpc>
            </a:pPr>
            <a:r>
              <a:rPr lang="en-US" altLang="en-US" sz="2800">
                <a:solidFill>
                  <a:schemeClr val="bg1"/>
                </a:solidFill>
                <a:latin typeface="Arial" panose="020B0604020202020204" pitchFamily="34" charset="0"/>
                <a:ea typeface="ＭＳ Ｐゴシック" panose="020B0600070205080204" pitchFamily="34" charset="-128"/>
                <a:cs typeface="Arial" panose="020B0604020202020204" pitchFamily="34" charset="0"/>
              </a:rPr>
              <a:t>Important to recognize proper placarding &amp; marking of ethanol-blended fuels</a:t>
            </a:r>
          </a:p>
          <a:p>
            <a:pPr eaLnBrk="1" hangingPunct="1">
              <a:lnSpc>
                <a:spcPct val="90000"/>
              </a:lnSpc>
            </a:pPr>
            <a:r>
              <a:rPr lang="en-US" altLang="en-US" sz="2800">
                <a:solidFill>
                  <a:schemeClr val="bg1"/>
                </a:solidFill>
                <a:latin typeface="Arial" panose="020B0604020202020204" pitchFamily="34" charset="0"/>
                <a:ea typeface="ＭＳ Ｐゴシック" panose="020B0600070205080204" pitchFamily="34" charset="-128"/>
                <a:cs typeface="Arial" panose="020B0604020202020204" pitchFamily="34" charset="0"/>
              </a:rPr>
              <a:t>Steps taken to ensure incidents managed effectively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79241EA8-6B9D-445D-86AA-1CFA2027A238}"/>
              </a:ext>
            </a:extLst>
          </p:cNvPr>
          <p:cNvSpPr>
            <a:spLocks noGrp="1"/>
          </p:cNvSpPr>
          <p:nvPr>
            <p:ph type="title"/>
          </p:nvPr>
        </p:nvSpPr>
        <p:spPr>
          <a:xfrm>
            <a:off x="609600" y="0"/>
            <a:ext cx="9525000" cy="838200"/>
          </a:xfrm>
        </p:spPr>
        <p:txBody>
          <a:bodyPr/>
          <a:lstStyle/>
          <a:p>
            <a:r>
              <a:rPr lang="en-US" altLang="en-US" sz="4400" b="0">
                <a:solidFill>
                  <a:srgbClr val="003175"/>
                </a:solidFill>
                <a:latin typeface="Arial" panose="020B0604020202020204" pitchFamily="34" charset="0"/>
                <a:ea typeface="ＭＳ Ｐゴシック" panose="020B0600070205080204" pitchFamily="34" charset="-128"/>
                <a:cs typeface="Arial" panose="020B0604020202020204" pitchFamily="34" charset="0"/>
              </a:rPr>
              <a:t>From Field to Your Vehicle </a:t>
            </a:r>
          </a:p>
        </p:txBody>
      </p:sp>
      <p:pic>
        <p:nvPicPr>
          <p:cNvPr id="14339" name="Picture 1">
            <a:extLst>
              <a:ext uri="{FF2B5EF4-FFF2-40B4-BE49-F238E27FC236}">
                <a16:creationId xmlns:a16="http://schemas.microsoft.com/office/drawing/2014/main" id="{A6FE35FB-7CD2-4362-B527-C47D72EDB8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9413" y="1093788"/>
            <a:ext cx="6353175" cy="4670425"/>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a:extLst>
              <a:ext uri="{FF2B5EF4-FFF2-40B4-BE49-F238E27FC236}">
                <a16:creationId xmlns:a16="http://schemas.microsoft.com/office/drawing/2014/main" id="{84C9347D-D44E-4ECB-8C5E-B0044C9383FD}"/>
              </a:ext>
            </a:extLst>
          </p:cNvPr>
          <p:cNvSpPr>
            <a:spLocks noGrp="1"/>
          </p:cNvSpPr>
          <p:nvPr>
            <p:ph type="body" sz="half" idx="1"/>
          </p:nvPr>
        </p:nvSpPr>
        <p:spPr>
          <a:xfrm>
            <a:off x="609600" y="1600200"/>
            <a:ext cx="5867400" cy="4449763"/>
          </a:xfrm>
        </p:spPr>
        <p:txBody>
          <a:bodyPr/>
          <a:lstStyle/>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Identify the product through use of DOT placards</a:t>
            </a:r>
          </a:p>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Ethanol-blended fuels &amp; gasoline transported in various types of containers</a:t>
            </a:r>
          </a:p>
          <a:p>
            <a:pPr lvl="1" eaLnBrk="1" hangingPunct="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Cargo tanks </a:t>
            </a:r>
          </a:p>
          <a:p>
            <a:pPr lvl="1" eaLnBrk="1" hangingPunct="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Rail tank cars</a:t>
            </a:r>
          </a:p>
          <a:p>
            <a:pPr lvl="1" eaLnBrk="1" hangingPunct="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Freighter ships/ barges</a:t>
            </a:r>
          </a:p>
          <a:p>
            <a:pPr lvl="1" eaLnBrk="1" hangingPunct="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Pipelines</a:t>
            </a:r>
          </a:p>
        </p:txBody>
      </p:sp>
      <p:pic>
        <p:nvPicPr>
          <p:cNvPr id="16387" name="Picture 2">
            <a:extLst>
              <a:ext uri="{FF2B5EF4-FFF2-40B4-BE49-F238E27FC236}">
                <a16:creationId xmlns:a16="http://schemas.microsoft.com/office/drawing/2014/main" id="{1D264074-4695-4873-A144-DA7BCFF73D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56463" y="1447800"/>
            <a:ext cx="2195512"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
            <a:extLst>
              <a:ext uri="{FF2B5EF4-FFF2-40B4-BE49-F238E27FC236}">
                <a16:creationId xmlns:a16="http://schemas.microsoft.com/office/drawing/2014/main" id="{D294ED4A-9E94-4031-BC98-D64F5851610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97875" y="2578100"/>
            <a:ext cx="2193925"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3">
            <a:extLst>
              <a:ext uri="{FF2B5EF4-FFF2-40B4-BE49-F238E27FC236}">
                <a16:creationId xmlns:a16="http://schemas.microsoft.com/office/drawing/2014/main" id="{89C78B43-AFFD-44F7-88C8-C8F5A959973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56463" y="3705225"/>
            <a:ext cx="2195512"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2">
            <a:extLst>
              <a:ext uri="{FF2B5EF4-FFF2-40B4-BE49-F238E27FC236}">
                <a16:creationId xmlns:a16="http://schemas.microsoft.com/office/drawing/2014/main" id="{6C7F0DE5-A916-4B6A-8FCC-007E3446CF2F}"/>
              </a:ext>
            </a:extLst>
          </p:cNvPr>
          <p:cNvSpPr>
            <a:spLocks noChangeArrowheads="1"/>
          </p:cNvSpPr>
          <p:nvPr/>
        </p:nvSpPr>
        <p:spPr bwMode="auto">
          <a:xfrm>
            <a:off x="609600" y="0"/>
            <a:ext cx="8842375"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4400">
                <a:solidFill>
                  <a:srgbClr val="003175"/>
                </a:solidFill>
                <a:latin typeface="Arial" panose="020B0604020202020204" pitchFamily="34" charset="0"/>
                <a:cs typeface="Arial" panose="020B0604020202020204" pitchFamily="34" charset="0"/>
              </a:rPr>
              <a:t>Transport Placards &amp; Markings</a:t>
            </a:r>
          </a:p>
        </p:txBody>
      </p:sp>
      <p:pic>
        <p:nvPicPr>
          <p:cNvPr id="16391" name="Picture 8">
            <a:extLst>
              <a:ext uri="{FF2B5EF4-FFF2-40B4-BE49-F238E27FC236}">
                <a16:creationId xmlns:a16="http://schemas.microsoft.com/office/drawing/2014/main" id="{55AD78C0-9AF7-46EB-A6FE-1C4308A949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75" y="2578100"/>
            <a:ext cx="2193925"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a:extLst>
              <a:ext uri="{FF2B5EF4-FFF2-40B4-BE49-F238E27FC236}">
                <a16:creationId xmlns:a16="http://schemas.microsoft.com/office/drawing/2014/main" id="{7E630004-2B15-4A8B-BB0E-9256C7EC6A65}"/>
              </a:ext>
            </a:extLst>
          </p:cNvPr>
          <p:cNvSpPr>
            <a:spLocks noGrp="1"/>
          </p:cNvSpPr>
          <p:nvPr>
            <p:ph type="body" sz="half" idx="4294967295"/>
          </p:nvPr>
        </p:nvSpPr>
        <p:spPr>
          <a:xfrm>
            <a:off x="609600" y="1600200"/>
            <a:ext cx="6248400" cy="4449763"/>
          </a:xfrm>
        </p:spPr>
        <p:txBody>
          <a:bodyPr/>
          <a:lstStyle/>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DOT:</a:t>
            </a:r>
          </a:p>
          <a:p>
            <a:pPr lvl="1" eaLnBrk="1" hangingPunct="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Classifies according to primary hazard </a:t>
            </a:r>
          </a:p>
          <a:p>
            <a:pPr lvl="1" eaLnBrk="1" hangingPunct="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Assigns standardized symbols to identify hazard classes</a:t>
            </a:r>
          </a:p>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Ethanol &amp; ethanol-blended fuels are flammable liquids</a:t>
            </a:r>
          </a:p>
        </p:txBody>
      </p:sp>
      <p:sp>
        <p:nvSpPr>
          <p:cNvPr id="18435" name="Rectangle 2">
            <a:extLst>
              <a:ext uri="{FF2B5EF4-FFF2-40B4-BE49-F238E27FC236}">
                <a16:creationId xmlns:a16="http://schemas.microsoft.com/office/drawing/2014/main" id="{F789633D-99EA-4C84-B9C5-27BD6AEE1C50}"/>
              </a:ext>
            </a:extLst>
          </p:cNvPr>
          <p:cNvSpPr>
            <a:spLocks noChangeArrowheads="1"/>
          </p:cNvSpPr>
          <p:nvPr/>
        </p:nvSpPr>
        <p:spPr bwMode="auto">
          <a:xfrm>
            <a:off x="533400" y="0"/>
            <a:ext cx="89154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4400">
                <a:solidFill>
                  <a:srgbClr val="003175"/>
                </a:solidFill>
                <a:latin typeface="Arial" panose="020B0604020202020204" pitchFamily="34" charset="0"/>
                <a:cs typeface="Arial" panose="020B0604020202020204" pitchFamily="34" charset="0"/>
              </a:rPr>
              <a:t>Transport Placards &amp; Markings</a:t>
            </a:r>
          </a:p>
        </p:txBody>
      </p:sp>
      <p:pic>
        <p:nvPicPr>
          <p:cNvPr id="18436" name="Picture 6">
            <a:extLst>
              <a:ext uri="{FF2B5EF4-FFF2-40B4-BE49-F238E27FC236}">
                <a16:creationId xmlns:a16="http://schemas.microsoft.com/office/drawing/2014/main" id="{DB46AA72-2DF4-446F-835F-2BACA3618C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009253"/>
            <a:ext cx="35052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93BBAA1F-0CB5-41E7-88A2-6E428E6AE827}"/>
              </a:ext>
            </a:extLst>
          </p:cNvPr>
          <p:cNvPicPr>
            <a:picLocks noChangeAspect="1"/>
          </p:cNvPicPr>
          <p:nvPr/>
        </p:nvPicPr>
        <p:blipFill rotWithShape="1">
          <a:blip r:embed="rId4"/>
          <a:srcRect t="24193"/>
          <a:stretch/>
        </p:blipFill>
        <p:spPr>
          <a:xfrm>
            <a:off x="7867650" y="4715668"/>
            <a:ext cx="2857500" cy="1119188"/>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B40375DC-7908-4E1A-BE63-397F1D7A329B}"/>
              </a:ext>
            </a:extLst>
          </p:cNvPr>
          <p:cNvSpPr>
            <a:spLocks noChangeArrowheads="1"/>
          </p:cNvSpPr>
          <p:nvPr/>
        </p:nvSpPr>
        <p:spPr bwMode="auto">
          <a:xfrm>
            <a:off x="609600" y="0"/>
            <a:ext cx="876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4400">
                <a:solidFill>
                  <a:srgbClr val="003175"/>
                </a:solidFill>
                <a:latin typeface="Arial" panose="020B0604020202020204" pitchFamily="34" charset="0"/>
                <a:cs typeface="Arial" panose="020B0604020202020204" pitchFamily="34" charset="0"/>
              </a:rPr>
              <a:t>Hazardous Material Description</a:t>
            </a:r>
          </a:p>
        </p:txBody>
      </p:sp>
      <p:graphicFrame>
        <p:nvGraphicFramePr>
          <p:cNvPr id="4" name="Group 65">
            <a:extLst>
              <a:ext uri="{FF2B5EF4-FFF2-40B4-BE49-F238E27FC236}">
                <a16:creationId xmlns:a16="http://schemas.microsoft.com/office/drawing/2014/main" id="{9D73E56D-EB2E-4017-8E46-7F56E9084E76}"/>
              </a:ext>
            </a:extLst>
          </p:cNvPr>
          <p:cNvGraphicFramePr>
            <a:graphicFrameLocks noGrp="1"/>
          </p:cNvGraphicFramePr>
          <p:nvPr>
            <p:ph idx="4294967295"/>
          </p:nvPr>
        </p:nvGraphicFramePr>
        <p:xfrm>
          <a:off x="1981200" y="1295400"/>
          <a:ext cx="8229599" cy="4419600"/>
        </p:xfrm>
        <a:graphic>
          <a:graphicData uri="http://schemas.openxmlformats.org/drawingml/2006/table">
            <a:tbl>
              <a:tblPr/>
              <a:tblGrid>
                <a:gridCol w="1720734">
                  <a:extLst>
                    <a:ext uri="{9D8B030D-6E8A-4147-A177-3AD203B41FA5}">
                      <a16:colId xmlns:a16="http://schemas.microsoft.com/office/drawing/2014/main" val="20000"/>
                    </a:ext>
                  </a:extLst>
                </a:gridCol>
                <a:gridCol w="1870363">
                  <a:extLst>
                    <a:ext uri="{9D8B030D-6E8A-4147-A177-3AD203B41FA5}">
                      <a16:colId xmlns:a16="http://schemas.microsoft.com/office/drawing/2014/main" val="20001"/>
                    </a:ext>
                  </a:extLst>
                </a:gridCol>
                <a:gridCol w="2169622">
                  <a:extLst>
                    <a:ext uri="{9D8B030D-6E8A-4147-A177-3AD203B41FA5}">
                      <a16:colId xmlns:a16="http://schemas.microsoft.com/office/drawing/2014/main" val="20002"/>
                    </a:ext>
                  </a:extLst>
                </a:gridCol>
                <a:gridCol w="2468880">
                  <a:extLst>
                    <a:ext uri="{9D8B030D-6E8A-4147-A177-3AD203B41FA5}">
                      <a16:colId xmlns:a16="http://schemas.microsoft.com/office/drawing/2014/main" val="20003"/>
                    </a:ext>
                  </a:extLst>
                </a:gridCol>
              </a:tblGrid>
              <a:tr h="718114">
                <a:tc gridSpan="4">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41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Ethanol Shipping Information</a:t>
                      </a:r>
                    </a:p>
                  </a:txBody>
                  <a:tcPr marL="87920" marR="87920" marT="43948" marB="4394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hMerge="1">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endParaRPr kumimoji="0" lang="en-US" sz="43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endParaRPr>
                    </a:p>
                  </a:txBody>
                  <a:tcPr marT="45698" marB="4569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hMerge="1">
                  <a:txBody>
                    <a:bodyPr/>
                    <a:lstStyle/>
                    <a:p>
                      <a:endParaRPr lang="en-US"/>
                    </a:p>
                  </a:txBody>
                  <a:tcPr/>
                </a:tc>
                <a:tc hMerge="1">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endParaRPr kumimoji="0" lang="en-US" sz="43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endParaRPr>
                    </a:p>
                  </a:txBody>
                  <a:tcPr marT="45698" marB="4569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0"/>
                  </a:ext>
                </a:extLst>
              </a:tr>
              <a:tr h="647022">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800" b="1"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Identification Number</a:t>
                      </a:r>
                    </a:p>
                  </a:txBody>
                  <a:tcPr marL="87920" marR="87920" marT="43948" marB="4394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800" b="1"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Ethanol Concentration</a:t>
                      </a:r>
                    </a:p>
                  </a:txBody>
                  <a:tcPr marL="87920" marR="87920" marT="43948" marB="4394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800" b="1"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Preferred Proper Shipping Name</a:t>
                      </a:r>
                    </a:p>
                  </a:txBody>
                  <a:tcPr marL="87920" marR="87920" marT="43948" marB="4394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800" b="1"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Common Ethanol Blends</a:t>
                      </a:r>
                    </a:p>
                  </a:txBody>
                  <a:tcPr marL="87920" marR="87920" marT="43948" marB="4394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1"/>
                  </a:ext>
                </a:extLst>
              </a:tr>
              <a:tr h="768464">
                <a:tc>
                  <a:txBody>
                    <a:bodyPr/>
                    <a:lstStyle/>
                    <a:p>
                      <a:pPr marL="0" marR="0" lvl="0" indent="0" algn="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UN 1203</a:t>
                      </a:r>
                    </a:p>
                  </a:txBody>
                  <a:tcPr marL="87920" marR="87920" marT="43948" marB="4394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1% - 10% </a:t>
                      </a:r>
                    </a:p>
                  </a:txBody>
                  <a:tcPr marL="87920" marR="87920" marT="43948" marB="439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Gasoline </a:t>
                      </a:r>
                    </a:p>
                  </a:txBody>
                  <a:tcPr marL="87920" marR="87920" marT="43948" marB="439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E10</a:t>
                      </a:r>
                    </a:p>
                  </a:txBody>
                  <a:tcPr marL="87920" marR="87920" marT="43948" marB="4394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2"/>
                  </a:ext>
                </a:extLst>
              </a:tr>
              <a:tr h="762000">
                <a:tc>
                  <a:txBody>
                    <a:bodyPr/>
                    <a:lstStyle/>
                    <a:p>
                      <a:pPr marL="0" marR="0" lvl="0" indent="0" algn="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UN 3475</a:t>
                      </a:r>
                    </a:p>
                  </a:txBody>
                  <a:tcPr marL="87920" marR="87920" marT="43948" marB="4394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11% - 94%</a:t>
                      </a:r>
                    </a:p>
                  </a:txBody>
                  <a:tcPr marL="87920" marR="87920" marT="43948" marB="439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Ethanol &amp; gasoline mixture </a:t>
                      </a:r>
                    </a:p>
                  </a:txBody>
                  <a:tcPr marL="87920" marR="87920" marT="43948" marB="439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E15-E85</a:t>
                      </a:r>
                    </a:p>
                  </a:txBody>
                  <a:tcPr marL="87920" marR="87920" marT="43948" marB="4394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3"/>
                  </a:ext>
                </a:extLst>
              </a:tr>
              <a:tr h="762000">
                <a:tc>
                  <a:txBody>
                    <a:bodyPr/>
                    <a:lstStyle/>
                    <a:p>
                      <a:pPr marL="0" marR="0" lvl="0" indent="0" algn="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UN 1987</a:t>
                      </a:r>
                    </a:p>
                  </a:txBody>
                  <a:tcPr marL="87920" marR="87920" marT="43948" marB="4394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95% - 99%</a:t>
                      </a:r>
                    </a:p>
                  </a:txBody>
                  <a:tcPr marL="87920" marR="87920" marT="43948" marB="439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Alcohols </a:t>
                      </a:r>
                      <a:r>
                        <a:rPr kumimoji="0" lang="en-US" sz="1900" b="0" i="0" u="none" strike="noStrike" cap="none" normalizeH="0" baseline="0" dirty="0" err="1">
                          <a:ln>
                            <a:noFill/>
                          </a:ln>
                          <a:solidFill>
                            <a:schemeClr val="tx1"/>
                          </a:solidFill>
                          <a:effectLst/>
                          <a:latin typeface="Arial" pitchFamily="34" charset="0"/>
                          <a:ea typeface="ＭＳ Ｐゴシック" pitchFamily="34" charset="-128"/>
                          <a:cs typeface="Arial" pitchFamily="34" charset="0"/>
                        </a:rPr>
                        <a:t>n.o.s</a:t>
                      </a:r>
                      <a:r>
                        <a:rPr kumimoji="0" lang="en-US" sz="19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 </a:t>
                      </a:r>
                    </a:p>
                  </a:txBody>
                  <a:tcPr marL="87920" marR="87920" marT="43948" marB="439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Denatured Fuel Ethanol, E95 - E98</a:t>
                      </a:r>
                    </a:p>
                  </a:txBody>
                  <a:tcPr marL="87920" marR="87920" marT="43948" marB="4394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4"/>
                  </a:ext>
                </a:extLst>
              </a:tr>
              <a:tr h="762000">
                <a:tc>
                  <a:txBody>
                    <a:bodyPr/>
                    <a:lstStyle/>
                    <a:p>
                      <a:pPr marL="0" marR="0" lvl="0" indent="0" algn="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UN 1170</a:t>
                      </a:r>
                    </a:p>
                  </a:txBody>
                  <a:tcPr marL="87920" marR="87920" marT="43948" marB="4394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100%</a:t>
                      </a:r>
                    </a:p>
                  </a:txBody>
                  <a:tcPr marL="87920" marR="87920" marT="43948" marB="439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Ethanol </a:t>
                      </a:r>
                      <a:r>
                        <a:rPr kumimoji="0" lang="en-US" sz="1900" b="0" i="1" u="none" strike="noStrike" cap="none" normalizeH="0" baseline="0" dirty="0">
                          <a:ln>
                            <a:noFill/>
                          </a:ln>
                          <a:solidFill>
                            <a:schemeClr val="tx1"/>
                          </a:solidFill>
                          <a:effectLst/>
                          <a:latin typeface="Arial" pitchFamily="34" charset="0"/>
                          <a:ea typeface="ＭＳ Ｐゴシック" pitchFamily="34" charset="-128"/>
                          <a:cs typeface="Arial" pitchFamily="34" charset="0"/>
                        </a:rPr>
                        <a:t>or </a:t>
                      </a:r>
                    </a:p>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ethyl alcohol</a:t>
                      </a:r>
                    </a:p>
                  </a:txBody>
                  <a:tcPr marL="87920" marR="87920" marT="43948" marB="439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E100</a:t>
                      </a:r>
                    </a:p>
                  </a:txBody>
                  <a:tcPr marL="87920" marR="87920" marT="43948" marB="4394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5"/>
                  </a:ext>
                </a:extLst>
              </a:tr>
            </a:tbl>
          </a:graphicData>
        </a:graphic>
      </p:graphicFrame>
      <p:pic>
        <p:nvPicPr>
          <p:cNvPr id="20517" name="Picture 2">
            <a:extLst>
              <a:ext uri="{FF2B5EF4-FFF2-40B4-BE49-F238E27FC236}">
                <a16:creationId xmlns:a16="http://schemas.microsoft.com/office/drawing/2014/main" id="{E565AD48-1E81-435D-9596-18D5E7BF5C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790825"/>
            <a:ext cx="63976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8" name="Picture 38">
            <a:extLst>
              <a:ext uri="{FF2B5EF4-FFF2-40B4-BE49-F238E27FC236}">
                <a16:creationId xmlns:a16="http://schemas.microsoft.com/office/drawing/2014/main" id="{CE9A39EB-FCD1-4F1D-84BA-EDD52DD94A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8988" y="5105400"/>
            <a:ext cx="6381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9" name="Picture 39">
            <a:extLst>
              <a:ext uri="{FF2B5EF4-FFF2-40B4-BE49-F238E27FC236}">
                <a16:creationId xmlns:a16="http://schemas.microsoft.com/office/drawing/2014/main" id="{8407A2BB-A6BA-4AEE-8891-19A33F2B66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8988" y="3551238"/>
            <a:ext cx="638175"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0" name="Picture 40">
            <a:extLst>
              <a:ext uri="{FF2B5EF4-FFF2-40B4-BE49-F238E27FC236}">
                <a16:creationId xmlns:a16="http://schemas.microsoft.com/office/drawing/2014/main" id="{68768A67-748D-41A7-8F07-4106A3EB97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4329113"/>
            <a:ext cx="6397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4EC58D7C-79DB-4265-B0D9-9F326A4D14F3}"/>
              </a:ext>
            </a:extLst>
          </p:cNvPr>
          <p:cNvSpPr>
            <a:spLocks noGrp="1"/>
          </p:cNvSpPr>
          <p:nvPr>
            <p:ph type="title"/>
          </p:nvPr>
        </p:nvSpPr>
        <p:spPr>
          <a:xfrm>
            <a:off x="609600" y="0"/>
            <a:ext cx="8839200" cy="838200"/>
          </a:xfrm>
        </p:spPr>
        <p:txBody>
          <a:bodyPr/>
          <a:lstStyle/>
          <a:p>
            <a:r>
              <a:rPr lang="en-US" altLang="en-US" sz="4400" b="0" spc="-30" dirty="0">
                <a:solidFill>
                  <a:srgbClr val="003175"/>
                </a:solidFill>
                <a:latin typeface="Arial" panose="020B0604020202020204" pitchFamily="34" charset="0"/>
                <a:ea typeface="ＭＳ Ｐゴシック" panose="020B0600070205080204" pitchFamily="34" charset="-128"/>
                <a:cs typeface="Arial" panose="020B0604020202020204" pitchFamily="34" charset="0"/>
              </a:rPr>
              <a:t>Emergency Response Information </a:t>
            </a:r>
          </a:p>
        </p:txBody>
      </p:sp>
      <p:pic>
        <p:nvPicPr>
          <p:cNvPr id="7" name="Picture 6">
            <a:extLst>
              <a:ext uri="{FF2B5EF4-FFF2-40B4-BE49-F238E27FC236}">
                <a16:creationId xmlns:a16="http://schemas.microsoft.com/office/drawing/2014/main" id="{D8F3959B-1FE3-4104-966A-49318A0347BF}"/>
              </a:ext>
            </a:extLst>
          </p:cNvPr>
          <p:cNvPicPr>
            <a:picLocks noChangeAspect="1"/>
          </p:cNvPicPr>
          <p:nvPr/>
        </p:nvPicPr>
        <p:blipFill rotWithShape="1">
          <a:blip r:embed="rId3"/>
          <a:srcRect l="63750" t="12221" r="20000" b="4747"/>
          <a:stretch/>
        </p:blipFill>
        <p:spPr>
          <a:xfrm>
            <a:off x="914400" y="1095375"/>
            <a:ext cx="3267621" cy="4695825"/>
          </a:xfrm>
          <a:prstGeom prst="rect">
            <a:avLst/>
          </a:prstGeom>
          <a:ln w="12700">
            <a:solidFill>
              <a:schemeClr val="tx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D778D6BF-B0F4-4C92-AF6C-081E6A4D63A0}"/>
              </a:ext>
            </a:extLst>
          </p:cNvPr>
          <p:cNvPicPr>
            <a:picLocks noChangeAspect="1"/>
          </p:cNvPicPr>
          <p:nvPr/>
        </p:nvPicPr>
        <p:blipFill rotWithShape="1">
          <a:blip r:embed="rId4"/>
          <a:srcRect l="63537" t="12222" r="19986" b="3662"/>
          <a:stretch/>
        </p:blipFill>
        <p:spPr>
          <a:xfrm>
            <a:off x="4882817" y="1095375"/>
            <a:ext cx="3270583" cy="4695824"/>
          </a:xfrm>
          <a:prstGeom prst="rect">
            <a:avLst/>
          </a:prstGeom>
          <a:ln w="28575">
            <a:solidFill>
              <a:schemeClr val="tx1"/>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565AF4D5-E614-412F-B15A-FEF015199F82}"/>
              </a:ext>
            </a:extLst>
          </p:cNvPr>
          <p:cNvPicPr>
            <a:picLocks noChangeAspect="1"/>
          </p:cNvPicPr>
          <p:nvPr/>
        </p:nvPicPr>
        <p:blipFill rotWithShape="1">
          <a:blip r:embed="rId5"/>
          <a:srcRect l="63547" t="12251" r="20000" b="3750"/>
          <a:stretch/>
        </p:blipFill>
        <p:spPr>
          <a:xfrm>
            <a:off x="8153400" y="1095374"/>
            <a:ext cx="3270306" cy="4695824"/>
          </a:xfrm>
          <a:prstGeom prst="rect">
            <a:avLst/>
          </a:prstGeom>
          <a:ln w="28575">
            <a:solidFill>
              <a:schemeClr val="tx1"/>
            </a:solidFill>
          </a:ln>
          <a:effectLst>
            <a:outerShdw blurRad="50800" dist="38100" dir="2700000" algn="tl" rotWithShape="0">
              <a:prstClr val="black">
                <a:alpha val="40000"/>
              </a:prstClr>
            </a:outerShdw>
          </a:effectLst>
        </p:spPr>
      </p:pic>
      <p:pic>
        <p:nvPicPr>
          <p:cNvPr id="22533" name="Picture 6">
            <a:extLst>
              <a:ext uri="{FF2B5EF4-FFF2-40B4-BE49-F238E27FC236}">
                <a16:creationId xmlns:a16="http://schemas.microsoft.com/office/drawing/2014/main" id="{14A4944A-0866-46BF-868C-79936FDA34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8850" y="2082800"/>
            <a:ext cx="338455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4" name="Picture 7">
            <a:extLst>
              <a:ext uri="{FF2B5EF4-FFF2-40B4-BE49-F238E27FC236}">
                <a16:creationId xmlns:a16="http://schemas.microsoft.com/office/drawing/2014/main" id="{3E9FD3AE-50AB-46EC-8A73-B0B95FF50E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800" y="2324100"/>
            <a:ext cx="2971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8">
            <a:extLst>
              <a:ext uri="{FF2B5EF4-FFF2-40B4-BE49-F238E27FC236}">
                <a16:creationId xmlns:a16="http://schemas.microsoft.com/office/drawing/2014/main" id="{BC2DEB8D-CA0F-4AC8-A343-941E3DAAF8C9}"/>
              </a:ext>
            </a:extLst>
          </p:cNvPr>
          <p:cNvSpPr>
            <a:spLocks noGrp="1"/>
          </p:cNvSpPr>
          <p:nvPr>
            <p:ph type="title"/>
          </p:nvPr>
        </p:nvSpPr>
        <p:spPr>
          <a:xfrm>
            <a:off x="609600" y="0"/>
            <a:ext cx="9601200" cy="838200"/>
          </a:xfrm>
        </p:spPr>
        <p:txBody>
          <a:bodyPr anchor="t"/>
          <a:lstStyle/>
          <a:p>
            <a:pPr eaLnBrk="1" hangingPunct="1"/>
            <a:r>
              <a:rPr lang="it-IT" altLang="en-US" sz="4400" b="0">
                <a:solidFill>
                  <a:srgbClr val="003175"/>
                </a:solidFill>
                <a:latin typeface="Arial" panose="020B0604020202020204" pitchFamily="34" charset="0"/>
                <a:ea typeface="ＭＳ Ｐゴシック" panose="020B0600070205080204" pitchFamily="34" charset="-128"/>
                <a:cs typeface="Arial" panose="020B0604020202020204" pitchFamily="34" charset="0"/>
              </a:rPr>
              <a:t>NFPA 704 for Ethanol</a:t>
            </a:r>
            <a:endParaRPr lang="en-US" altLang="en-US" sz="4400" b="0">
              <a:solidFill>
                <a:srgbClr val="003175"/>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6387" name="Text Placeholder 1">
            <a:extLst>
              <a:ext uri="{FF2B5EF4-FFF2-40B4-BE49-F238E27FC236}">
                <a16:creationId xmlns:a16="http://schemas.microsoft.com/office/drawing/2014/main" id="{8224CDA4-3455-4243-8590-629FD9085F3C}"/>
              </a:ext>
            </a:extLst>
          </p:cNvPr>
          <p:cNvSpPr>
            <a:spLocks noGrp="1"/>
          </p:cNvSpPr>
          <p:nvPr>
            <p:ph type="body" sz="half" idx="1"/>
          </p:nvPr>
        </p:nvSpPr>
        <p:spPr>
          <a:xfrm>
            <a:off x="609600" y="1600200"/>
            <a:ext cx="7086600" cy="2590800"/>
          </a:xfrm>
        </p:spPr>
        <p:txBody>
          <a:bodyPr/>
          <a:lstStyle/>
          <a:p>
            <a:pPr>
              <a:lnSpc>
                <a:spcPct val="90000"/>
              </a:lnSpc>
              <a:defRPr/>
            </a:pPr>
            <a:r>
              <a:rPr lang="en-US" altLang="en-US" sz="2800" dirty="0">
                <a:solidFill>
                  <a:schemeClr val="bg1"/>
                </a:solidFill>
                <a:latin typeface="Arial" pitchFamily="34" charset="0"/>
                <a:ea typeface="ＭＳ Ｐゴシック" pitchFamily="34" charset="-128"/>
                <a:cs typeface="Arial" pitchFamily="34" charset="0"/>
              </a:rPr>
              <a:t>NFPA 704 marking system (known as the Fire Diamond) uses, colors, numbers (0-4, ascending hazard), special symbols</a:t>
            </a:r>
          </a:p>
          <a:p>
            <a:pPr>
              <a:lnSpc>
                <a:spcPct val="90000"/>
              </a:lnSpc>
              <a:defRPr/>
            </a:pPr>
            <a:r>
              <a:rPr lang="en-US" altLang="en-US" sz="2600" dirty="0">
                <a:solidFill>
                  <a:schemeClr val="bg1"/>
                </a:solidFill>
                <a:latin typeface="Arial" pitchFamily="34" charset="0"/>
                <a:ea typeface="ＭＳ Ｐゴシック" pitchFamily="34" charset="-128"/>
                <a:cs typeface="Arial" pitchFamily="34" charset="0"/>
              </a:rPr>
              <a:t>NFPA 704 Rating for Ethanol</a:t>
            </a:r>
          </a:p>
          <a:p>
            <a:pPr lvl="1">
              <a:lnSpc>
                <a:spcPct val="90000"/>
              </a:lnSpc>
              <a:defRPr/>
            </a:pPr>
            <a:r>
              <a:rPr lang="en-US" altLang="en-US" sz="2600" dirty="0">
                <a:solidFill>
                  <a:schemeClr val="bg1"/>
                </a:solidFill>
                <a:latin typeface="Arial" pitchFamily="34" charset="0"/>
                <a:ea typeface="ＭＳ Ｐゴシック" pitchFamily="34" charset="-128"/>
                <a:cs typeface="Arial" pitchFamily="34" charset="0"/>
              </a:rPr>
              <a:t>Health - 2</a:t>
            </a:r>
          </a:p>
          <a:p>
            <a:pPr lvl="1">
              <a:lnSpc>
                <a:spcPct val="90000"/>
              </a:lnSpc>
              <a:defRPr/>
            </a:pPr>
            <a:r>
              <a:rPr lang="en-US" altLang="en-US" sz="2600" dirty="0">
                <a:solidFill>
                  <a:schemeClr val="bg1"/>
                </a:solidFill>
                <a:latin typeface="Arial" pitchFamily="34" charset="0"/>
                <a:ea typeface="ＭＳ Ｐゴシック" pitchFamily="34" charset="-128"/>
                <a:cs typeface="Arial" pitchFamily="34" charset="0"/>
              </a:rPr>
              <a:t>Flammability - 3 </a:t>
            </a:r>
          </a:p>
          <a:p>
            <a:pPr lvl="1">
              <a:lnSpc>
                <a:spcPct val="90000"/>
              </a:lnSpc>
              <a:defRPr/>
            </a:pPr>
            <a:r>
              <a:rPr lang="en-US" altLang="en-US" sz="2600" dirty="0">
                <a:solidFill>
                  <a:schemeClr val="bg1"/>
                </a:solidFill>
                <a:latin typeface="Arial" pitchFamily="34" charset="0"/>
                <a:ea typeface="ＭＳ Ｐゴシック" pitchFamily="34" charset="-128"/>
                <a:cs typeface="Arial" pitchFamily="34" charset="0"/>
              </a:rPr>
              <a:t>Instability - 0 </a:t>
            </a:r>
          </a:p>
          <a:p>
            <a:pPr marL="0" indent="0">
              <a:lnSpc>
                <a:spcPct val="90000"/>
              </a:lnSpc>
              <a:buFont typeface="Arial" panose="020B0604020202020204" pitchFamily="34" charset="0"/>
              <a:buNone/>
              <a:defRPr/>
            </a:pPr>
            <a:endParaRPr lang="en-US" altLang="en-US" sz="2800" dirty="0">
              <a:solidFill>
                <a:schemeClr val="bg1"/>
              </a:solidFill>
              <a:latin typeface="Arial" pitchFamily="34" charset="0"/>
              <a:ea typeface="ＭＳ Ｐゴシック" pitchFamily="34" charset="-128"/>
              <a:cs typeface="Arial" pitchFamily="34" charset="0"/>
            </a:endParaRPr>
          </a:p>
          <a:p>
            <a:pPr>
              <a:lnSpc>
                <a:spcPct val="90000"/>
              </a:lnSpc>
              <a:defRPr/>
            </a:pPr>
            <a:endParaRPr lang="en-US" altLang="en-US" dirty="0">
              <a:ea typeface="ＭＳ Ｐゴシック" pitchFamily="34" charset="-128"/>
            </a:endParaRPr>
          </a:p>
        </p:txBody>
      </p:sp>
      <p:pic>
        <p:nvPicPr>
          <p:cNvPr id="24580" name="Picture 5">
            <a:extLst>
              <a:ext uri="{FF2B5EF4-FFF2-40B4-BE49-F238E27FC236}">
                <a16:creationId xmlns:a16="http://schemas.microsoft.com/office/drawing/2014/main" id="{5202D361-D306-4581-99E8-A4888F4620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9463" y="1317625"/>
            <a:ext cx="4419600"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38BD9980522ED479C512EC977991EAE" ma:contentTypeVersion="13" ma:contentTypeDescription="Create a new document." ma:contentTypeScope="" ma:versionID="14ee48337cd9bca6bcec809af2f25d54">
  <xsd:schema xmlns:xsd="http://www.w3.org/2001/XMLSchema" xmlns:xs="http://www.w3.org/2001/XMLSchema" xmlns:p="http://schemas.microsoft.com/office/2006/metadata/properties" xmlns:ns2="9659d145-d520-4658-b925-eca3bc946a0b" xmlns:ns3="679f892f-2c11-43a9-b10f-e0092ef5799b" targetNamespace="http://schemas.microsoft.com/office/2006/metadata/properties" ma:root="true" ma:fieldsID="cf40a550308b68aefc8db5915aa2ac90" ns2:_="" ns3:_="">
    <xsd:import namespace="9659d145-d520-4658-b925-eca3bc946a0b"/>
    <xsd:import namespace="679f892f-2c11-43a9-b10f-e0092ef579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59d145-d520-4658-b925-eca3bc946a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79f892f-2c11-43a9-b10f-e0092ef5799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88A397-C8AB-449E-BA2B-8F54104346DC}">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45ECE7E-77A5-4043-9F4E-4C928F3F3034}">
  <ds:schemaRefs>
    <ds:schemaRef ds:uri="http://schemas.microsoft.com/sharepoint/v3/contenttype/forms"/>
  </ds:schemaRefs>
</ds:datastoreItem>
</file>

<file path=customXml/itemProps3.xml><?xml version="1.0" encoding="utf-8"?>
<ds:datastoreItem xmlns:ds="http://schemas.openxmlformats.org/officeDocument/2006/customXml" ds:itemID="{347D5A2C-A0C8-457E-B670-BF77FDC5E4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59d145-d520-4658-b925-eca3bc946a0b"/>
    <ds:schemaRef ds:uri="679f892f-2c11-43a9-b10f-e0092ef579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73960</TotalTime>
  <Words>4772</Words>
  <Application>Microsoft Office PowerPoint</Application>
  <PresentationFormat>Widescreen</PresentationFormat>
  <Paragraphs>408</Paragraphs>
  <Slides>26</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Wingdings</vt:lpstr>
      <vt:lpstr>Office Theme</vt:lpstr>
      <vt:lpstr>PowerPoint Presentation</vt:lpstr>
      <vt:lpstr>Objective</vt:lpstr>
      <vt:lpstr>Introduction</vt:lpstr>
      <vt:lpstr>From Field to Your Vehicle </vt:lpstr>
      <vt:lpstr>PowerPoint Presentation</vt:lpstr>
      <vt:lpstr>PowerPoint Presentation</vt:lpstr>
      <vt:lpstr>PowerPoint Presentation</vt:lpstr>
      <vt:lpstr>Emergency Response Information </vt:lpstr>
      <vt:lpstr>NFPA 704 for Ethanol</vt:lpstr>
      <vt:lpstr>Hazard Rating</vt:lpstr>
      <vt:lpstr>Transportation Patterns</vt:lpstr>
      <vt:lpstr>Transportation via Highway</vt:lpstr>
      <vt:lpstr>Transportation via Highway</vt:lpstr>
      <vt:lpstr>Transportation via Highway</vt:lpstr>
      <vt:lpstr>PowerPoint Presentation</vt:lpstr>
      <vt:lpstr>PowerPoint Presentation</vt:lpstr>
      <vt:lpstr>Transportation via Rail </vt:lpstr>
      <vt:lpstr>PowerPoint Presentation</vt:lpstr>
      <vt:lpstr>Contacts &amp; Apps</vt:lpstr>
      <vt:lpstr>PowerPoint Presentation</vt:lpstr>
      <vt:lpstr>Transportation Logistics</vt:lpstr>
      <vt:lpstr>Loading/ Unloading Operation</vt:lpstr>
      <vt:lpstr>PowerPoint Presentation</vt:lpstr>
      <vt:lpstr>Additional Resources</vt:lpstr>
      <vt:lpstr>Summary</vt:lpstr>
      <vt:lpstr>Activity 4.1:  Ethanol Product Identification</vt:lpstr>
    </vt:vector>
  </TitlesOfParts>
  <Company>Andrew Johnson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RFA</dc:creator>
  <cp:lastModifiedBy>Missy Ruff</cp:lastModifiedBy>
  <cp:revision>490</cp:revision>
  <cp:lastPrinted>2016-01-28T23:21:55Z</cp:lastPrinted>
  <dcterms:modified xsi:type="dcterms:W3CDTF">2022-01-18T19:42:21Z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0x010100238BD9980522ED479C512EC977991EAE</vt:lpwstr>
  </property>
</Properties>
</file>